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5058" r:id="rId5"/>
    <p:sldId id="5042" r:id="rId6"/>
    <p:sldId id="5047" r:id="rId7"/>
    <p:sldId id="5060" r:id="rId8"/>
    <p:sldId id="417" r:id="rId9"/>
    <p:sldId id="5059" r:id="rId10"/>
    <p:sldId id="5061" r:id="rId11"/>
    <p:sldId id="5062" r:id="rId12"/>
    <p:sldId id="294" r:id="rId13"/>
  </p:sldIdLst>
  <p:sldSz cx="10096500" cy="5715000"/>
  <p:notesSz cx="9144000" cy="5149850"/>
  <p:embeddedFontLst>
    <p:embeddedFont>
      <p:font typeface="Montserrat" panose="00000500000000000000" pitchFamily="2" charset="0"/>
      <p:regular r:id="rId16"/>
      <p:bold r:id="rId17"/>
      <p:italic r:id="rId18"/>
      <p:boldItalic r:id="rId19"/>
    </p:embeddedFont>
    <p:embeddedFont>
      <p:font typeface="Montserrat Light" panose="00000400000000000000" pitchFamily="2" charset="0"/>
      <p:regular r:id="rId20"/>
      <p:italic r:id="rId21"/>
    </p:embeddedFont>
    <p:embeddedFont>
      <p:font typeface="Montserrat Medium" panose="00000600000000000000" pitchFamily="2" charset="0"/>
      <p:regular r:id="rId22"/>
      <p:italic r:id="rId23"/>
    </p:embeddedFont>
  </p:embeddedFontLst>
  <p:defaultTextStyle>
    <a:defPPr>
      <a:defRPr lang="en-US"/>
    </a:defPPr>
    <a:lvl1pPr marL="0" algn="l" defTabSz="1011376" rtl="0" eaLnBrk="1" latinLnBrk="0" hangingPunct="1">
      <a:defRPr sz="1991" kern="1200">
        <a:solidFill>
          <a:schemeClr val="tx1"/>
        </a:solidFill>
        <a:latin typeface="+mn-lt"/>
        <a:ea typeface="+mn-ea"/>
        <a:cs typeface="+mn-cs"/>
      </a:defRPr>
    </a:lvl1pPr>
    <a:lvl2pPr marL="505688" algn="l" defTabSz="1011376" rtl="0" eaLnBrk="1" latinLnBrk="0" hangingPunct="1">
      <a:defRPr sz="1991" kern="1200">
        <a:solidFill>
          <a:schemeClr val="tx1"/>
        </a:solidFill>
        <a:latin typeface="+mn-lt"/>
        <a:ea typeface="+mn-ea"/>
        <a:cs typeface="+mn-cs"/>
      </a:defRPr>
    </a:lvl2pPr>
    <a:lvl3pPr marL="1011376" algn="l" defTabSz="1011376" rtl="0" eaLnBrk="1" latinLnBrk="0" hangingPunct="1">
      <a:defRPr sz="1991" kern="1200">
        <a:solidFill>
          <a:schemeClr val="tx1"/>
        </a:solidFill>
        <a:latin typeface="+mn-lt"/>
        <a:ea typeface="+mn-ea"/>
        <a:cs typeface="+mn-cs"/>
      </a:defRPr>
    </a:lvl3pPr>
    <a:lvl4pPr marL="1517064" algn="l" defTabSz="1011376" rtl="0" eaLnBrk="1" latinLnBrk="0" hangingPunct="1">
      <a:defRPr sz="1991" kern="1200">
        <a:solidFill>
          <a:schemeClr val="tx1"/>
        </a:solidFill>
        <a:latin typeface="+mn-lt"/>
        <a:ea typeface="+mn-ea"/>
        <a:cs typeface="+mn-cs"/>
      </a:defRPr>
    </a:lvl4pPr>
    <a:lvl5pPr marL="2022752" algn="l" defTabSz="1011376" rtl="0" eaLnBrk="1" latinLnBrk="0" hangingPunct="1">
      <a:defRPr sz="1991" kern="1200">
        <a:solidFill>
          <a:schemeClr val="tx1"/>
        </a:solidFill>
        <a:latin typeface="+mn-lt"/>
        <a:ea typeface="+mn-ea"/>
        <a:cs typeface="+mn-cs"/>
      </a:defRPr>
    </a:lvl5pPr>
    <a:lvl6pPr marL="2528440" algn="l" defTabSz="1011376" rtl="0" eaLnBrk="1" latinLnBrk="0" hangingPunct="1">
      <a:defRPr sz="1991" kern="1200">
        <a:solidFill>
          <a:schemeClr val="tx1"/>
        </a:solidFill>
        <a:latin typeface="+mn-lt"/>
        <a:ea typeface="+mn-ea"/>
        <a:cs typeface="+mn-cs"/>
      </a:defRPr>
    </a:lvl6pPr>
    <a:lvl7pPr marL="3034127" algn="l" defTabSz="1011376" rtl="0" eaLnBrk="1" latinLnBrk="0" hangingPunct="1">
      <a:defRPr sz="1991" kern="1200">
        <a:solidFill>
          <a:schemeClr val="tx1"/>
        </a:solidFill>
        <a:latin typeface="+mn-lt"/>
        <a:ea typeface="+mn-ea"/>
        <a:cs typeface="+mn-cs"/>
      </a:defRPr>
    </a:lvl7pPr>
    <a:lvl8pPr marL="3539815" algn="l" defTabSz="1011376" rtl="0" eaLnBrk="1" latinLnBrk="0" hangingPunct="1">
      <a:defRPr sz="1991" kern="1200">
        <a:solidFill>
          <a:schemeClr val="tx1"/>
        </a:solidFill>
        <a:latin typeface="+mn-lt"/>
        <a:ea typeface="+mn-ea"/>
        <a:cs typeface="+mn-cs"/>
      </a:defRPr>
    </a:lvl8pPr>
    <a:lvl9pPr marL="4045504" algn="l" defTabSz="1011376" rtl="0" eaLnBrk="1" latinLnBrk="0" hangingPunct="1">
      <a:defRPr sz="199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38" userDrawn="1">
          <p15:clr>
            <a:srgbClr val="A4A3A4"/>
          </p15:clr>
        </p15:guide>
        <p15:guide id="3" pos="6060" userDrawn="1">
          <p15:clr>
            <a:srgbClr val="A4A3A4"/>
          </p15:clr>
        </p15:guide>
        <p15:guide id="10" orient="horz" pos="371" userDrawn="1">
          <p15:clr>
            <a:srgbClr val="A4A3A4"/>
          </p15:clr>
        </p15:guide>
        <p15:guide id="18" pos="232" userDrawn="1">
          <p15:clr>
            <a:srgbClr val="A4A3A4"/>
          </p15:clr>
        </p15:guide>
        <p15:guide id="19" orient="horz" pos="73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162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4DF5056-3676-5D16-ABDA-B10AEF4DB05F}" name="Thais Ximenes Marques" initials="TXM" userId="S::thais.ximenes@iguasa.com.br::9dcdf569-0e87-4667-9a9d-8c0f24ff443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D8E2"/>
    <a:srgbClr val="DFF2F6"/>
    <a:srgbClr val="EEF7F9"/>
    <a:srgbClr val="FFD79C"/>
    <a:srgbClr val="872D2D"/>
    <a:srgbClr val="616465"/>
    <a:srgbClr val="E6735F"/>
    <a:srgbClr val="FFF1DB"/>
    <a:srgbClr val="C7E9EF"/>
    <a:srgbClr val="FFC4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384" y="288"/>
      </p:cViewPr>
      <p:guideLst>
        <p:guide orient="horz" pos="3138"/>
        <p:guide pos="6060"/>
        <p:guide orient="horz" pos="371"/>
        <p:guide pos="232"/>
        <p:guide orient="horz" pos="73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1622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8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258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078BFE-D520-3049-8DE0-C3412DEB7D54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4891088"/>
            <a:ext cx="3962400" cy="258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4891088"/>
            <a:ext cx="3962400" cy="258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6B9C83-C214-7B4F-862D-9E33C5B489B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572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8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8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F84BE-7F04-3748-9DCB-E58AB71F0A4E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38475" y="644525"/>
            <a:ext cx="306705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2478088"/>
            <a:ext cx="7315200" cy="20288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891088"/>
            <a:ext cx="3962400" cy="258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4891088"/>
            <a:ext cx="3962400" cy="258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E436A4-2E63-7547-9F59-0422EEC673F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981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1376" rtl="0" eaLnBrk="1" latinLnBrk="0" hangingPunct="1">
      <a:defRPr sz="1327" kern="1200">
        <a:solidFill>
          <a:schemeClr val="tx1"/>
        </a:solidFill>
        <a:latin typeface="+mn-lt"/>
        <a:ea typeface="+mn-ea"/>
        <a:cs typeface="+mn-cs"/>
      </a:defRPr>
    </a:lvl1pPr>
    <a:lvl2pPr marL="505688" algn="l" defTabSz="1011376" rtl="0" eaLnBrk="1" latinLnBrk="0" hangingPunct="1">
      <a:defRPr sz="1327" kern="1200">
        <a:solidFill>
          <a:schemeClr val="tx1"/>
        </a:solidFill>
        <a:latin typeface="+mn-lt"/>
        <a:ea typeface="+mn-ea"/>
        <a:cs typeface="+mn-cs"/>
      </a:defRPr>
    </a:lvl2pPr>
    <a:lvl3pPr marL="1011376" algn="l" defTabSz="1011376" rtl="0" eaLnBrk="1" latinLnBrk="0" hangingPunct="1">
      <a:defRPr sz="1327" kern="1200">
        <a:solidFill>
          <a:schemeClr val="tx1"/>
        </a:solidFill>
        <a:latin typeface="+mn-lt"/>
        <a:ea typeface="+mn-ea"/>
        <a:cs typeface="+mn-cs"/>
      </a:defRPr>
    </a:lvl3pPr>
    <a:lvl4pPr marL="1517064" algn="l" defTabSz="1011376" rtl="0" eaLnBrk="1" latinLnBrk="0" hangingPunct="1">
      <a:defRPr sz="1327" kern="1200">
        <a:solidFill>
          <a:schemeClr val="tx1"/>
        </a:solidFill>
        <a:latin typeface="+mn-lt"/>
        <a:ea typeface="+mn-ea"/>
        <a:cs typeface="+mn-cs"/>
      </a:defRPr>
    </a:lvl4pPr>
    <a:lvl5pPr marL="2022752" algn="l" defTabSz="1011376" rtl="0" eaLnBrk="1" latinLnBrk="0" hangingPunct="1">
      <a:defRPr sz="1327" kern="1200">
        <a:solidFill>
          <a:schemeClr val="tx1"/>
        </a:solidFill>
        <a:latin typeface="+mn-lt"/>
        <a:ea typeface="+mn-ea"/>
        <a:cs typeface="+mn-cs"/>
      </a:defRPr>
    </a:lvl5pPr>
    <a:lvl6pPr marL="2528440" algn="l" defTabSz="1011376" rtl="0" eaLnBrk="1" latinLnBrk="0" hangingPunct="1">
      <a:defRPr sz="1327" kern="1200">
        <a:solidFill>
          <a:schemeClr val="tx1"/>
        </a:solidFill>
        <a:latin typeface="+mn-lt"/>
        <a:ea typeface="+mn-ea"/>
        <a:cs typeface="+mn-cs"/>
      </a:defRPr>
    </a:lvl6pPr>
    <a:lvl7pPr marL="3034127" algn="l" defTabSz="1011376" rtl="0" eaLnBrk="1" latinLnBrk="0" hangingPunct="1">
      <a:defRPr sz="1327" kern="1200">
        <a:solidFill>
          <a:schemeClr val="tx1"/>
        </a:solidFill>
        <a:latin typeface="+mn-lt"/>
        <a:ea typeface="+mn-ea"/>
        <a:cs typeface="+mn-cs"/>
      </a:defRPr>
    </a:lvl7pPr>
    <a:lvl8pPr marL="3539815" algn="l" defTabSz="1011376" rtl="0" eaLnBrk="1" latinLnBrk="0" hangingPunct="1">
      <a:defRPr sz="1327" kern="1200">
        <a:solidFill>
          <a:schemeClr val="tx1"/>
        </a:solidFill>
        <a:latin typeface="+mn-lt"/>
        <a:ea typeface="+mn-ea"/>
        <a:cs typeface="+mn-cs"/>
      </a:defRPr>
    </a:lvl8pPr>
    <a:lvl9pPr marL="4045504" algn="l" defTabSz="1011376" rtl="0" eaLnBrk="1" latinLnBrk="0" hangingPunct="1">
      <a:defRPr sz="132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6CA5A8-2592-C818-F192-DE22E80473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8138C42D-4BA1-4DB3-B735-0AB7B78916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038475" y="644525"/>
            <a:ext cx="3067050" cy="1736725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086C7C3A-FF02-5BF5-A488-DD4473D87D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29B767A-36E7-5356-65A2-BC865EBCE3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E436A4-2E63-7547-9F59-0422EEC673F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547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038475" y="644525"/>
            <a:ext cx="3067050" cy="17367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E436A4-2E63-7547-9F59-0422EEC673F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926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038475" y="644525"/>
            <a:ext cx="3067050" cy="17367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E436A4-2E63-7547-9F59-0422EEC673F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766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CTS Arroio Fundo: 218 litros por segundo desviados</a:t>
            </a:r>
            <a:br>
              <a:rPr lang="pt-BR"/>
            </a:br>
            <a:r>
              <a:rPr lang="pt-BR"/>
              <a:t>CTS Rio das Pedras, Muzema, Anil e </a:t>
            </a:r>
            <a:r>
              <a:rPr lang="pt-BR" err="1"/>
              <a:t>Guerengue</a:t>
            </a:r>
            <a:r>
              <a:rPr lang="pt-BR"/>
              <a:t>: início previsto ao longo dos próximos anos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E436A4-2E63-7547-9F59-0422EEC673F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538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ETE integrada entrará em operação de forma faseada. Os 90 litros por segundo é a capacidade máxima prevista para 2031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E436A4-2E63-7547-9F59-0422EEC673F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92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54710" y="679939"/>
            <a:ext cx="3187078" cy="223138"/>
          </a:xfrm>
          <a:prstGeom prst="rect">
            <a:avLst/>
          </a:prstGeom>
        </p:spPr>
        <p:txBody>
          <a:bodyPr lIns="0" tIns="0" rIns="0" bIns="0"/>
          <a:lstStyle>
            <a:lvl1pPr>
              <a:defRPr sz="1450" b="0" i="0">
                <a:solidFill>
                  <a:schemeClr val="bg1"/>
                </a:solidFill>
                <a:latin typeface="Montserrat" pitchFamily="2" charset="77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4825" y="1314451"/>
            <a:ext cx="9086850" cy="27699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Montserrat" pitchFamily="2" charset="77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Slogan - Azu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13C3748-6278-FC4B-A847-BB03E78434A9}"/>
              </a:ext>
            </a:extLst>
          </p:cNvPr>
          <p:cNvSpPr txBox="1"/>
          <p:nvPr userDrawn="1"/>
        </p:nvSpPr>
        <p:spPr>
          <a:xfrm>
            <a:off x="9333781" y="508958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pt-BR" sz="1700" b="0" i="0">
              <a:latin typeface="Montserrat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17720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3CDFDF-3F13-3BAC-1FF5-19E9B6BF4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F07EC-EC02-AA47-AFAE-6BED5E266D12}" type="datetimeFigureOut">
              <a:rPr lang="en-BR" smtClean="0"/>
              <a:t>10/06/2025</a:t>
            </a:fld>
            <a:endParaRPr lang="en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046655-1723-91F0-5F6B-F7C62B55E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935AB9-40AC-63C7-E598-675FDC232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66006-2A56-6248-A210-A7CB6CE5F2DE}" type="slidenum">
              <a:rPr lang="en-BR" smtClean="0"/>
              <a:t>‹nº›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3232046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hf hdr="0" ftr="0" dt="0"/>
  <p:txStyles>
    <p:titleStyle>
      <a:lvl1pPr>
        <a:defRPr b="0" i="0">
          <a:latin typeface="Montserrat" pitchFamily="2" charset="77"/>
          <a:ea typeface="+mj-ea"/>
          <a:cs typeface="+mj-cs"/>
        </a:defRPr>
      </a:lvl1pPr>
    </p:titleStyle>
    <p:bodyStyle>
      <a:lvl1pPr marL="0">
        <a:defRPr>
          <a:latin typeface="Montserrat" pitchFamily="2" charset="77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tags" Target="../tags/tag3.xml"/><Relationship Id="rId7" Type="http://schemas.openxmlformats.org/officeDocument/2006/relationships/image" Target="../media/image7.emf"/><Relationship Id="rId12" Type="http://schemas.openxmlformats.org/officeDocument/2006/relationships/image" Target="../media/image12.em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6.jpeg"/><Relationship Id="rId11" Type="http://schemas.openxmlformats.org/officeDocument/2006/relationships/image" Target="../media/image11.emf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10.emf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9.sv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7.emf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jpeg"/><Relationship Id="rId5" Type="http://schemas.openxmlformats.org/officeDocument/2006/relationships/image" Target="../media/image22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0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3.pn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jpeg"/><Relationship Id="rId5" Type="http://schemas.openxmlformats.org/officeDocument/2006/relationships/image" Target="../media/image22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663959-26FC-A4CE-05D1-5A22AEF59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Homem na frente de um barco&#10;&#10;O conteúdo gerado por IA pode estar incorreto.">
            <a:extLst>
              <a:ext uri="{FF2B5EF4-FFF2-40B4-BE49-F238E27FC236}">
                <a16:creationId xmlns:a16="http://schemas.microsoft.com/office/drawing/2014/main" id="{70A64B02-B4BA-3868-C1BB-45B464641F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99"/>
          <a:stretch>
            <a:fillRect/>
          </a:stretch>
        </p:blipFill>
        <p:spPr>
          <a:xfrm>
            <a:off x="3236159" y="0"/>
            <a:ext cx="6923839" cy="5715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B495CEA-8079-34A2-243A-C39F4BE8C13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79" t="1270" r="1320" b="1410"/>
          <a:stretch/>
        </p:blipFill>
        <p:spPr>
          <a:xfrm>
            <a:off x="0" y="0"/>
            <a:ext cx="10159999" cy="5715000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256B443D-D28A-4C53-B916-CD8FE5AE73F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735433">
            <a:off x="-310227" y="5625848"/>
            <a:ext cx="15108430" cy="3318068"/>
          </a:xfrm>
          <a:prstGeom prst="rect">
            <a:avLst/>
          </a:prstGeom>
          <a:noFill/>
        </p:spPr>
      </p:pic>
      <p:pic>
        <p:nvPicPr>
          <p:cNvPr id="10" name="Imagem 9" descr="Desenho de um círculo&#10;&#10;O conteúdo gerado por IA pode estar incorreto.">
            <a:extLst>
              <a:ext uri="{FF2B5EF4-FFF2-40B4-BE49-F238E27FC236}">
                <a16:creationId xmlns:a16="http://schemas.microsoft.com/office/drawing/2014/main" id="{6DC77300-D6A9-0168-9E0A-7B460F4B60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70" y="2028054"/>
            <a:ext cx="2770587" cy="128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06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>
            <a:extLst>
              <a:ext uri="{FF2B5EF4-FFF2-40B4-BE49-F238E27FC236}">
                <a16:creationId xmlns:a16="http://schemas.microsoft.com/office/drawing/2014/main" id="{459BAE96-2043-748B-ADA1-5FBCD15D6B7C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71" r="2733" b="50000"/>
          <a:stretch>
            <a:fillRect/>
          </a:stretch>
        </p:blipFill>
        <p:spPr>
          <a:xfrm>
            <a:off x="8952" y="0"/>
            <a:ext cx="10087548" cy="5715000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48004CF9-5478-0EDD-08A8-AD8D1EC4303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9224"/>
          <a:stretch/>
        </p:blipFill>
        <p:spPr>
          <a:xfrm>
            <a:off x="-46753" y="2606722"/>
            <a:ext cx="10371050" cy="3181355"/>
          </a:xfrm>
          <a:prstGeom prst="rect">
            <a:avLst/>
          </a:prstGeom>
        </p:spPr>
      </p:pic>
      <p:sp>
        <p:nvSpPr>
          <p:cNvPr id="16" name="object 4">
            <a:extLst>
              <a:ext uri="{FF2B5EF4-FFF2-40B4-BE49-F238E27FC236}">
                <a16:creationId xmlns:a16="http://schemas.microsoft.com/office/drawing/2014/main" id="{13D3EEA0-76E3-FE46-A725-99E28433C318}"/>
              </a:ext>
            </a:extLst>
          </p:cNvPr>
          <p:cNvSpPr txBox="1"/>
          <p:nvPr/>
        </p:nvSpPr>
        <p:spPr>
          <a:xfrm>
            <a:off x="389775" y="1930594"/>
            <a:ext cx="5455797" cy="4757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200660">
              <a:lnSpc>
                <a:spcPct val="111100"/>
              </a:lnSpc>
              <a:spcBef>
                <a:spcPts val="100"/>
              </a:spcBef>
            </a:pPr>
            <a:r>
              <a:rPr lang="pt-BR" sz="1400" spc="-55">
                <a:solidFill>
                  <a:schemeClr val="bg2"/>
                </a:solidFill>
                <a:latin typeface="Montserrat" pitchFamily="2" charset="77"/>
                <a:cs typeface="Verdana"/>
              </a:rPr>
              <a:t>A área de atuação da </a:t>
            </a:r>
            <a:r>
              <a:rPr lang="pt-BR" sz="1400" b="1" spc="-5">
                <a:solidFill>
                  <a:schemeClr val="bg2"/>
                </a:solidFill>
                <a:latin typeface="Montserrat" pitchFamily="2" charset="77"/>
              </a:rPr>
              <a:t>Iguá no Rio de Janeiro </a:t>
            </a:r>
            <a:r>
              <a:rPr lang="pt-BR" sz="1400" spc="-55">
                <a:solidFill>
                  <a:schemeClr val="bg2"/>
                </a:solidFill>
                <a:latin typeface="Montserrat" pitchFamily="2" charset="77"/>
                <a:cs typeface="Verdana"/>
              </a:rPr>
              <a:t>compreende </a:t>
            </a:r>
            <a:br>
              <a:rPr lang="pt-BR" sz="1400" spc="-55">
                <a:solidFill>
                  <a:schemeClr val="bg2"/>
                </a:solidFill>
                <a:latin typeface="Montserrat" pitchFamily="2" charset="77"/>
                <a:cs typeface="Verdana"/>
              </a:rPr>
            </a:br>
            <a:r>
              <a:rPr lang="pt-BR" sz="1400" spc="-55">
                <a:solidFill>
                  <a:schemeClr val="bg2"/>
                </a:solidFill>
                <a:latin typeface="Montserrat" pitchFamily="2" charset="77"/>
                <a:cs typeface="Verdana"/>
              </a:rPr>
              <a:t>19 bairros da capital, Miguel Pereira e Paty do Alferes.</a:t>
            </a:r>
            <a:endParaRPr sz="1400">
              <a:solidFill>
                <a:schemeClr val="bg2"/>
              </a:solidFill>
              <a:latin typeface="Montserrat" pitchFamily="2" charset="77"/>
              <a:cs typeface="Verdana"/>
            </a:endParaRPr>
          </a:p>
        </p:txBody>
      </p:sp>
      <p:cxnSp>
        <p:nvCxnSpPr>
          <p:cNvPr id="57" name="Straight Connector 20">
            <a:extLst>
              <a:ext uri="{FF2B5EF4-FFF2-40B4-BE49-F238E27FC236}">
                <a16:creationId xmlns:a16="http://schemas.microsoft.com/office/drawing/2014/main" id="{2959755A-8955-3B40-84FC-A27DA0990635}"/>
              </a:ext>
            </a:extLst>
          </p:cNvPr>
          <p:cNvCxnSpPr>
            <a:cxnSpLocks/>
          </p:cNvCxnSpPr>
          <p:nvPr/>
        </p:nvCxnSpPr>
        <p:spPr>
          <a:xfrm flipV="1">
            <a:off x="3794260" y="755080"/>
            <a:ext cx="0" cy="716692"/>
          </a:xfrm>
          <a:prstGeom prst="line">
            <a:avLst/>
          </a:prstGeom>
          <a:ln w="19050">
            <a:solidFill>
              <a:schemeClr val="bg2"/>
            </a:solidFill>
            <a:prstDash val="sysDot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3" name="Agrupar 2">
            <a:extLst>
              <a:ext uri="{FF2B5EF4-FFF2-40B4-BE49-F238E27FC236}">
                <a16:creationId xmlns:a16="http://schemas.microsoft.com/office/drawing/2014/main" id="{60734433-3838-5A26-E1E4-49C83F460BA4}"/>
              </a:ext>
            </a:extLst>
          </p:cNvPr>
          <p:cNvGrpSpPr/>
          <p:nvPr/>
        </p:nvGrpSpPr>
        <p:grpSpPr>
          <a:xfrm>
            <a:off x="2233531" y="544347"/>
            <a:ext cx="4121195" cy="1036068"/>
            <a:chOff x="2525449" y="1190912"/>
            <a:chExt cx="4121195" cy="1036068"/>
          </a:xfrm>
        </p:grpSpPr>
        <p:sp>
          <p:nvSpPr>
            <p:cNvPr id="24" name="btfpRowHeaderBoxText970128">
              <a:extLst>
                <a:ext uri="{FF2B5EF4-FFF2-40B4-BE49-F238E27FC236}">
                  <a16:creationId xmlns:a16="http://schemas.microsoft.com/office/drawing/2014/main" id="{B02032E4-387C-4C4D-A420-13BA1D5DE1C3}"/>
                </a:ext>
              </a:extLst>
            </p:cNvPr>
            <p:cNvSpPr txBox="1">
              <a:spLocks/>
            </p:cNvSpPr>
            <p:nvPr>
              <p:custDataLst>
                <p:tags r:id="rId2"/>
              </p:custDataLst>
            </p:nvPr>
          </p:nvSpPr>
          <p:spPr bwMode="gray">
            <a:xfrm>
              <a:off x="2637515" y="1312395"/>
              <a:ext cx="1457091" cy="851947"/>
            </a:xfrm>
            <a:prstGeom prst="rect">
              <a:avLst/>
            </a:prstGeom>
            <a:noFill/>
          </p:spPr>
          <p:txBody>
            <a:bodyPr vert="horz" wrap="square" lIns="20295" tIns="20295" rIns="101477" bIns="20295" rtlCol="0" anchor="t">
              <a:noAutofit/>
            </a:bodyPr>
            <a:lstStyle/>
            <a:p>
              <a:pPr algn="ctr" defTabSz="400540">
                <a:lnSpc>
                  <a:spcPct val="120893"/>
                </a:lnSpc>
              </a:pPr>
              <a:r>
                <a:rPr lang="pt-BR" sz="2000" b="1">
                  <a:solidFill>
                    <a:schemeClr val="bg2"/>
                  </a:solidFill>
                  <a:latin typeface="Montserrat" pitchFamily="2" charset="77"/>
                  <a:ea typeface="Verdana" panose="020B0604030504040204" pitchFamily="34" charset="0"/>
                  <a:cs typeface="Arial"/>
                </a:rPr>
                <a:t>35 anos</a:t>
              </a:r>
            </a:p>
            <a:p>
              <a:pPr algn="ctr" defTabSz="400540">
                <a:lnSpc>
                  <a:spcPct val="120893"/>
                </a:lnSpc>
              </a:pPr>
              <a:r>
                <a:rPr lang="pt-BR" sz="1200">
                  <a:solidFill>
                    <a:schemeClr val="bg2"/>
                  </a:solidFill>
                  <a:latin typeface="Montserrat" pitchFamily="2" charset="77"/>
                  <a:ea typeface="Verdana" panose="020B0604030504040204" pitchFamily="34" charset="0"/>
                  <a:cs typeface="Arial"/>
                </a:rPr>
                <a:t>de contrato de concessão</a:t>
              </a:r>
            </a:p>
          </p:txBody>
        </p:sp>
        <p:sp>
          <p:nvSpPr>
            <p:cNvPr id="25" name="Rectangle 188">
              <a:extLst>
                <a:ext uri="{FF2B5EF4-FFF2-40B4-BE49-F238E27FC236}">
                  <a16:creationId xmlns:a16="http://schemas.microsoft.com/office/drawing/2014/main" id="{D6542670-0B44-8B45-8873-EC3A8D5E89EF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4178444" y="1296531"/>
              <a:ext cx="2468200" cy="28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00540">
                <a:lnSpc>
                  <a:spcPct val="125625"/>
                </a:lnSpc>
              </a:pPr>
              <a:endParaRPr lang="pt-BR" sz="1100" b="1">
                <a:solidFill>
                  <a:schemeClr val="bg2"/>
                </a:solidFill>
                <a:latin typeface="Montserrat" pitchFamily="2" charset="77"/>
                <a:ea typeface="Verdana" panose="020B0604030504040204" pitchFamily="34" charset="0"/>
                <a:cs typeface="Arial"/>
              </a:endParaRPr>
            </a:p>
          </p:txBody>
        </p:sp>
        <p:sp>
          <p:nvSpPr>
            <p:cNvPr id="60" name="Retângulo 59">
              <a:extLst>
                <a:ext uri="{FF2B5EF4-FFF2-40B4-BE49-F238E27FC236}">
                  <a16:creationId xmlns:a16="http://schemas.microsoft.com/office/drawing/2014/main" id="{84F7B222-3350-0D44-A4E2-C0BB6756434D}"/>
                </a:ext>
              </a:extLst>
            </p:cNvPr>
            <p:cNvSpPr/>
            <p:nvPr/>
          </p:nvSpPr>
          <p:spPr>
            <a:xfrm>
              <a:off x="2525449" y="1190912"/>
              <a:ext cx="4037357" cy="1036068"/>
            </a:xfrm>
            <a:custGeom>
              <a:avLst/>
              <a:gdLst>
                <a:gd name="connsiteX0" fmla="*/ 0 w 4080132"/>
                <a:gd name="connsiteY0" fmla="*/ 0 h 1036068"/>
                <a:gd name="connsiteX1" fmla="*/ 4080132 w 4080132"/>
                <a:gd name="connsiteY1" fmla="*/ 0 h 1036068"/>
                <a:gd name="connsiteX2" fmla="*/ 4080132 w 4080132"/>
                <a:gd name="connsiteY2" fmla="*/ 1036068 h 1036068"/>
                <a:gd name="connsiteX3" fmla="*/ 0 w 4080132"/>
                <a:gd name="connsiteY3" fmla="*/ 1036068 h 1036068"/>
                <a:gd name="connsiteX4" fmla="*/ 0 w 4080132"/>
                <a:gd name="connsiteY4" fmla="*/ 0 h 1036068"/>
                <a:gd name="connsiteX0" fmla="*/ 0 w 4082771"/>
                <a:gd name="connsiteY0" fmla="*/ 0 h 1036068"/>
                <a:gd name="connsiteX1" fmla="*/ 4080132 w 4082771"/>
                <a:gd name="connsiteY1" fmla="*/ 0 h 1036068"/>
                <a:gd name="connsiteX2" fmla="*/ 4080132 w 4082771"/>
                <a:gd name="connsiteY2" fmla="*/ 1036068 h 1036068"/>
                <a:gd name="connsiteX3" fmla="*/ 0 w 4082771"/>
                <a:gd name="connsiteY3" fmla="*/ 1036068 h 1036068"/>
                <a:gd name="connsiteX4" fmla="*/ 0 w 4082771"/>
                <a:gd name="connsiteY4" fmla="*/ 0 h 1036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2771" h="1036068">
                  <a:moveTo>
                    <a:pt x="0" y="0"/>
                  </a:moveTo>
                  <a:lnTo>
                    <a:pt x="4080132" y="0"/>
                  </a:lnTo>
                  <a:cubicBezTo>
                    <a:pt x="4080132" y="345356"/>
                    <a:pt x="4086070" y="726338"/>
                    <a:pt x="4080132" y="1036068"/>
                  </a:cubicBezTo>
                  <a:lnTo>
                    <a:pt x="0" y="103606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chemeClr val="bg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1"/>
                </a:solidFill>
              </a:endParaRPr>
            </a:p>
          </p:txBody>
        </p:sp>
      </p:grpSp>
      <p:pic>
        <p:nvPicPr>
          <p:cNvPr id="45" name="Gráfico 44">
            <a:extLst>
              <a:ext uri="{FF2B5EF4-FFF2-40B4-BE49-F238E27FC236}">
                <a16:creationId xmlns:a16="http://schemas.microsoft.com/office/drawing/2014/main" id="{2EC44A34-FA93-8D04-ED3D-502C62E539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1213489" y="2028491"/>
            <a:ext cx="1477324" cy="291201"/>
          </a:xfrm>
          <a:prstGeom prst="rect">
            <a:avLst/>
          </a:prstGeom>
        </p:spPr>
      </p:pic>
      <p:grpSp>
        <p:nvGrpSpPr>
          <p:cNvPr id="4" name="Agrupar 3">
            <a:extLst>
              <a:ext uri="{FF2B5EF4-FFF2-40B4-BE49-F238E27FC236}">
                <a16:creationId xmlns:a16="http://schemas.microsoft.com/office/drawing/2014/main" id="{45676FBC-4A26-1524-FE0C-9DA909AD935E}"/>
              </a:ext>
            </a:extLst>
          </p:cNvPr>
          <p:cNvGrpSpPr/>
          <p:nvPr/>
        </p:nvGrpSpPr>
        <p:grpSpPr>
          <a:xfrm>
            <a:off x="263835" y="2574805"/>
            <a:ext cx="5389271" cy="2560899"/>
            <a:chOff x="3906357" y="2463141"/>
            <a:chExt cx="5598664" cy="2691463"/>
          </a:xfrm>
        </p:grpSpPr>
        <p:sp>
          <p:nvSpPr>
            <p:cNvPr id="8" name="TextBox 11">
              <a:extLst>
                <a:ext uri="{FF2B5EF4-FFF2-40B4-BE49-F238E27FC236}">
                  <a16:creationId xmlns:a16="http://schemas.microsoft.com/office/drawing/2014/main" id="{8A479B6F-4C3F-1682-A332-846390863D46}"/>
                </a:ext>
              </a:extLst>
            </p:cNvPr>
            <p:cNvSpPr txBox="1"/>
            <p:nvPr/>
          </p:nvSpPr>
          <p:spPr>
            <a:xfrm>
              <a:off x="4870653" y="3919546"/>
              <a:ext cx="1123703" cy="407569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1011376" rtl="0" eaLnBrk="1" latinLnBrk="0" hangingPunct="1">
                <a:defRPr sz="19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688" algn="l" defTabSz="1011376" rtl="0" eaLnBrk="1" latinLnBrk="0" hangingPunct="1">
                <a:defRPr sz="19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1376" algn="l" defTabSz="1011376" rtl="0" eaLnBrk="1" latinLnBrk="0" hangingPunct="1">
                <a:defRPr sz="19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7064" algn="l" defTabSz="1011376" rtl="0" eaLnBrk="1" latinLnBrk="0" hangingPunct="1">
                <a:defRPr sz="19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2752" algn="l" defTabSz="1011376" rtl="0" eaLnBrk="1" latinLnBrk="0" hangingPunct="1">
                <a:defRPr sz="19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8440" algn="l" defTabSz="1011376" rtl="0" eaLnBrk="1" latinLnBrk="0" hangingPunct="1">
                <a:defRPr sz="19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4127" algn="l" defTabSz="1011376" rtl="0" eaLnBrk="1" latinLnBrk="0" hangingPunct="1">
                <a:defRPr sz="19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9815" algn="l" defTabSz="1011376" rtl="0" eaLnBrk="1" latinLnBrk="0" hangingPunct="1">
                <a:defRPr sz="19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5504" algn="l" defTabSz="1011376" rtl="0" eaLnBrk="1" latinLnBrk="0" hangingPunct="1">
                <a:defRPr sz="19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44083">
                <a:lnSpc>
                  <a:spcPct val="90000"/>
                </a:lnSpc>
                <a:spcBef>
                  <a:spcPts val="369"/>
                </a:spcBef>
                <a:buClr>
                  <a:srgbClr val="000000"/>
                </a:buClr>
                <a:buSzPct val="100000"/>
                <a:defRPr/>
              </a:pPr>
              <a:r>
                <a:rPr lang="pt-BR" sz="1400" b="1">
                  <a:solidFill>
                    <a:schemeClr val="bg2"/>
                  </a:solidFill>
                  <a:latin typeface="Montserrat" pitchFamily="2" charset="77"/>
                  <a:ea typeface="Verdana" panose="020B0604030504040204" pitchFamily="34" charset="0"/>
                  <a:cs typeface="Arial Narrow" pitchFamily="34" charset="0"/>
                </a:rPr>
                <a:t>Cobertura de Esgoto*</a:t>
              </a:r>
            </a:p>
          </p:txBody>
        </p:sp>
        <p:sp>
          <p:nvSpPr>
            <p:cNvPr id="9" name="TextBox 12">
              <a:extLst>
                <a:ext uri="{FF2B5EF4-FFF2-40B4-BE49-F238E27FC236}">
                  <a16:creationId xmlns:a16="http://schemas.microsoft.com/office/drawing/2014/main" id="{C832E0C7-D34E-31AA-5C42-EE5427C4340B}"/>
                </a:ext>
              </a:extLst>
            </p:cNvPr>
            <p:cNvSpPr txBox="1"/>
            <p:nvPr/>
          </p:nvSpPr>
          <p:spPr>
            <a:xfrm>
              <a:off x="4870653" y="4704939"/>
              <a:ext cx="1419048" cy="387798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1011376" rtl="0" eaLnBrk="1" latinLnBrk="0" hangingPunct="1">
                <a:defRPr sz="19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688" algn="l" defTabSz="1011376" rtl="0" eaLnBrk="1" latinLnBrk="0" hangingPunct="1">
                <a:defRPr sz="19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1376" algn="l" defTabSz="1011376" rtl="0" eaLnBrk="1" latinLnBrk="0" hangingPunct="1">
                <a:defRPr sz="19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7064" algn="l" defTabSz="1011376" rtl="0" eaLnBrk="1" latinLnBrk="0" hangingPunct="1">
                <a:defRPr sz="19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2752" algn="l" defTabSz="1011376" rtl="0" eaLnBrk="1" latinLnBrk="0" hangingPunct="1">
                <a:defRPr sz="19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8440" algn="l" defTabSz="1011376" rtl="0" eaLnBrk="1" latinLnBrk="0" hangingPunct="1">
                <a:defRPr sz="19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4127" algn="l" defTabSz="1011376" rtl="0" eaLnBrk="1" latinLnBrk="0" hangingPunct="1">
                <a:defRPr sz="19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9815" algn="l" defTabSz="1011376" rtl="0" eaLnBrk="1" latinLnBrk="0" hangingPunct="1">
                <a:defRPr sz="19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5504" algn="l" defTabSz="1011376" rtl="0" eaLnBrk="1" latinLnBrk="0" hangingPunct="1">
                <a:defRPr sz="19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44083">
                <a:lnSpc>
                  <a:spcPct val="90000"/>
                </a:lnSpc>
                <a:spcBef>
                  <a:spcPts val="369"/>
                </a:spcBef>
                <a:buClr>
                  <a:srgbClr val="000000"/>
                </a:buClr>
                <a:buSzPct val="100000"/>
                <a:defRPr/>
              </a:pPr>
              <a:r>
                <a:rPr lang="pt-BR" sz="1400" b="1">
                  <a:solidFill>
                    <a:schemeClr val="bg2"/>
                  </a:solidFill>
                  <a:latin typeface="Montserrat" pitchFamily="2" charset="77"/>
                  <a:ea typeface="Verdana" panose="020B0604030504040204" pitchFamily="34" charset="0"/>
                  <a:cs typeface="Arial Narrow" pitchFamily="34" charset="0"/>
                </a:rPr>
                <a:t>Perdas na Distribuição</a:t>
              </a:r>
            </a:p>
          </p:txBody>
        </p:sp>
        <p:sp>
          <p:nvSpPr>
            <p:cNvPr id="10" name="TextBox 15">
              <a:extLst>
                <a:ext uri="{FF2B5EF4-FFF2-40B4-BE49-F238E27FC236}">
                  <a16:creationId xmlns:a16="http://schemas.microsoft.com/office/drawing/2014/main" id="{0CF71B61-0B03-ACE3-B995-97F50B75E342}"/>
                </a:ext>
              </a:extLst>
            </p:cNvPr>
            <p:cNvSpPr txBox="1"/>
            <p:nvPr/>
          </p:nvSpPr>
          <p:spPr>
            <a:xfrm>
              <a:off x="3906357" y="2463141"/>
              <a:ext cx="2087999" cy="203785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1011376" rtl="0" eaLnBrk="1" latinLnBrk="0" hangingPunct="1">
                <a:defRPr sz="19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688" algn="l" defTabSz="1011376" rtl="0" eaLnBrk="1" latinLnBrk="0" hangingPunct="1">
                <a:defRPr sz="19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1376" algn="l" defTabSz="1011376" rtl="0" eaLnBrk="1" latinLnBrk="0" hangingPunct="1">
                <a:defRPr sz="19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7064" algn="l" defTabSz="1011376" rtl="0" eaLnBrk="1" latinLnBrk="0" hangingPunct="1">
                <a:defRPr sz="19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2752" algn="l" defTabSz="1011376" rtl="0" eaLnBrk="1" latinLnBrk="0" hangingPunct="1">
                <a:defRPr sz="19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8440" algn="l" defTabSz="1011376" rtl="0" eaLnBrk="1" latinLnBrk="0" hangingPunct="1">
                <a:defRPr sz="19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4127" algn="l" defTabSz="1011376" rtl="0" eaLnBrk="1" latinLnBrk="0" hangingPunct="1">
                <a:defRPr sz="19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9815" algn="l" defTabSz="1011376" rtl="0" eaLnBrk="1" latinLnBrk="0" hangingPunct="1">
                <a:defRPr sz="19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5504" algn="l" defTabSz="1011376" rtl="0" eaLnBrk="1" latinLnBrk="0" hangingPunct="1">
                <a:defRPr sz="19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844083">
                <a:lnSpc>
                  <a:spcPct val="90000"/>
                </a:lnSpc>
                <a:spcBef>
                  <a:spcPts val="369"/>
                </a:spcBef>
                <a:buClr>
                  <a:srgbClr val="000000"/>
                </a:buClr>
                <a:buSzPct val="100000"/>
                <a:defRPr/>
              </a:pPr>
              <a:r>
                <a:rPr lang="pt-BR" sz="1400" b="1">
                  <a:solidFill>
                    <a:schemeClr val="bg2"/>
                  </a:solidFill>
                  <a:latin typeface="Montserrat" pitchFamily="2" charset="77"/>
                  <a:ea typeface="Verdana" panose="020B0604030504040204" pitchFamily="34" charset="0"/>
                  <a:cs typeface="Arial Narrow" pitchFamily="34" charset="0"/>
                </a:rPr>
                <a:t>Metas Contratuais</a:t>
              </a:r>
            </a:p>
          </p:txBody>
        </p:sp>
        <p:cxnSp>
          <p:nvCxnSpPr>
            <p:cNvPr id="12" name="Straight Arrow Connector 19">
              <a:extLst>
                <a:ext uri="{FF2B5EF4-FFF2-40B4-BE49-F238E27FC236}">
                  <a16:creationId xmlns:a16="http://schemas.microsoft.com/office/drawing/2014/main" id="{FD08046B-1C3A-6637-E616-389256ADBEF5}"/>
                </a:ext>
              </a:extLst>
            </p:cNvPr>
            <p:cNvCxnSpPr>
              <a:cxnSpLocks/>
            </p:cNvCxnSpPr>
            <p:nvPr/>
          </p:nvCxnSpPr>
          <p:spPr>
            <a:xfrm>
              <a:off x="6380439" y="3304108"/>
              <a:ext cx="2088000" cy="1"/>
            </a:xfrm>
            <a:prstGeom prst="straightConnector1">
              <a:avLst/>
            </a:prstGeom>
            <a:ln w="19050">
              <a:solidFill>
                <a:schemeClr val="bg2"/>
              </a:solidFill>
              <a:prstDash val="sysDot"/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23">
              <a:extLst>
                <a:ext uri="{FF2B5EF4-FFF2-40B4-BE49-F238E27FC236}">
                  <a16:creationId xmlns:a16="http://schemas.microsoft.com/office/drawing/2014/main" id="{510745C3-5D38-14BA-E409-05BDC92A0938}"/>
                </a:ext>
              </a:extLst>
            </p:cNvPr>
            <p:cNvSpPr txBox="1"/>
            <p:nvPr/>
          </p:nvSpPr>
          <p:spPr>
            <a:xfrm>
              <a:off x="8706407" y="3030841"/>
              <a:ext cx="798614" cy="258774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1011376" rtl="0" eaLnBrk="1" latinLnBrk="0" hangingPunct="1">
                <a:defRPr sz="19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688" algn="l" defTabSz="1011376" rtl="0" eaLnBrk="1" latinLnBrk="0" hangingPunct="1">
                <a:defRPr sz="19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1376" algn="l" defTabSz="1011376" rtl="0" eaLnBrk="1" latinLnBrk="0" hangingPunct="1">
                <a:defRPr sz="19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7064" algn="l" defTabSz="1011376" rtl="0" eaLnBrk="1" latinLnBrk="0" hangingPunct="1">
                <a:defRPr sz="19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2752" algn="l" defTabSz="1011376" rtl="0" eaLnBrk="1" latinLnBrk="0" hangingPunct="1">
                <a:defRPr sz="19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8440" algn="l" defTabSz="1011376" rtl="0" eaLnBrk="1" latinLnBrk="0" hangingPunct="1">
                <a:defRPr sz="19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4127" algn="l" defTabSz="1011376" rtl="0" eaLnBrk="1" latinLnBrk="0" hangingPunct="1">
                <a:defRPr sz="19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9815" algn="l" defTabSz="1011376" rtl="0" eaLnBrk="1" latinLnBrk="0" hangingPunct="1">
                <a:defRPr sz="19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5504" algn="l" defTabSz="1011376" rtl="0" eaLnBrk="1" latinLnBrk="0" hangingPunct="1">
                <a:defRPr sz="19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44083">
                <a:spcBef>
                  <a:spcPts val="369"/>
                </a:spcBef>
                <a:defRPr/>
              </a:pPr>
              <a:r>
                <a:rPr lang="pt-BR" sz="1600" b="1">
                  <a:latin typeface="Montserrat" pitchFamily="2" charset="77"/>
                  <a:ea typeface="Verdana" panose="020B0604030504040204" pitchFamily="34" charset="0"/>
                </a:rPr>
                <a:t>99%</a:t>
              </a:r>
            </a:p>
          </p:txBody>
        </p:sp>
        <p:sp>
          <p:nvSpPr>
            <p:cNvPr id="14" name="TextBox 28">
              <a:extLst>
                <a:ext uri="{FF2B5EF4-FFF2-40B4-BE49-F238E27FC236}">
                  <a16:creationId xmlns:a16="http://schemas.microsoft.com/office/drawing/2014/main" id="{4E3A02C9-7C8D-04FD-E037-12C3BB5671C8}"/>
                </a:ext>
              </a:extLst>
            </p:cNvPr>
            <p:cNvSpPr txBox="1"/>
            <p:nvPr/>
          </p:nvSpPr>
          <p:spPr>
            <a:xfrm>
              <a:off x="8706406" y="3228504"/>
              <a:ext cx="798613" cy="258774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1011376" rtl="0" eaLnBrk="1" latinLnBrk="0" hangingPunct="1">
                <a:defRPr sz="19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688" algn="l" defTabSz="1011376" rtl="0" eaLnBrk="1" latinLnBrk="0" hangingPunct="1">
                <a:defRPr sz="19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1376" algn="l" defTabSz="1011376" rtl="0" eaLnBrk="1" latinLnBrk="0" hangingPunct="1">
                <a:defRPr sz="19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7064" algn="l" defTabSz="1011376" rtl="0" eaLnBrk="1" latinLnBrk="0" hangingPunct="1">
                <a:defRPr sz="19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2752" algn="l" defTabSz="1011376" rtl="0" eaLnBrk="1" latinLnBrk="0" hangingPunct="1">
                <a:defRPr sz="19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8440" algn="l" defTabSz="1011376" rtl="0" eaLnBrk="1" latinLnBrk="0" hangingPunct="1">
                <a:defRPr sz="19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4127" algn="l" defTabSz="1011376" rtl="0" eaLnBrk="1" latinLnBrk="0" hangingPunct="1">
                <a:defRPr sz="19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9815" algn="l" defTabSz="1011376" rtl="0" eaLnBrk="1" latinLnBrk="0" hangingPunct="1">
                <a:defRPr sz="19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5504" algn="l" defTabSz="1011376" rtl="0" eaLnBrk="1" latinLnBrk="0" hangingPunct="1">
                <a:defRPr sz="19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44083">
                <a:spcBef>
                  <a:spcPts val="369"/>
                </a:spcBef>
                <a:defRPr/>
              </a:pPr>
              <a:r>
                <a:rPr lang="pt-BR" sz="1600">
                  <a:solidFill>
                    <a:schemeClr val="bg2"/>
                  </a:solidFill>
                  <a:latin typeface="Montserrat"/>
                  <a:ea typeface="Verdana"/>
                </a:rPr>
                <a:t>Ano 8</a:t>
              </a:r>
            </a:p>
          </p:txBody>
        </p:sp>
        <p:cxnSp>
          <p:nvCxnSpPr>
            <p:cNvPr id="41" name="Straight Arrow Connector 20">
              <a:extLst>
                <a:ext uri="{FF2B5EF4-FFF2-40B4-BE49-F238E27FC236}">
                  <a16:creationId xmlns:a16="http://schemas.microsoft.com/office/drawing/2014/main" id="{6DA22934-EAC7-3A6D-D893-5C9762D07234}"/>
                </a:ext>
              </a:extLst>
            </p:cNvPr>
            <p:cNvCxnSpPr>
              <a:cxnSpLocks/>
            </p:cNvCxnSpPr>
            <p:nvPr/>
          </p:nvCxnSpPr>
          <p:spPr>
            <a:xfrm>
              <a:off x="6380439" y="4157766"/>
              <a:ext cx="2088000" cy="1"/>
            </a:xfrm>
            <a:prstGeom prst="straightConnector1">
              <a:avLst/>
            </a:prstGeom>
            <a:ln w="19050">
              <a:solidFill>
                <a:schemeClr val="bg2"/>
              </a:solidFill>
              <a:prstDash val="sysDot"/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25">
              <a:extLst>
                <a:ext uri="{FF2B5EF4-FFF2-40B4-BE49-F238E27FC236}">
                  <a16:creationId xmlns:a16="http://schemas.microsoft.com/office/drawing/2014/main" id="{2983D612-492E-9FDF-069A-AA0AB75E1FED}"/>
                </a:ext>
              </a:extLst>
            </p:cNvPr>
            <p:cNvSpPr txBox="1"/>
            <p:nvPr/>
          </p:nvSpPr>
          <p:spPr>
            <a:xfrm>
              <a:off x="8706407" y="3855311"/>
              <a:ext cx="798614" cy="258774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1011376" rtl="0" eaLnBrk="1" latinLnBrk="0" hangingPunct="1">
                <a:defRPr sz="19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688" algn="l" defTabSz="1011376" rtl="0" eaLnBrk="1" latinLnBrk="0" hangingPunct="1">
                <a:defRPr sz="19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1376" algn="l" defTabSz="1011376" rtl="0" eaLnBrk="1" latinLnBrk="0" hangingPunct="1">
                <a:defRPr sz="19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7064" algn="l" defTabSz="1011376" rtl="0" eaLnBrk="1" latinLnBrk="0" hangingPunct="1">
                <a:defRPr sz="19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2752" algn="l" defTabSz="1011376" rtl="0" eaLnBrk="1" latinLnBrk="0" hangingPunct="1">
                <a:defRPr sz="19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8440" algn="l" defTabSz="1011376" rtl="0" eaLnBrk="1" latinLnBrk="0" hangingPunct="1">
                <a:defRPr sz="19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4127" algn="l" defTabSz="1011376" rtl="0" eaLnBrk="1" latinLnBrk="0" hangingPunct="1">
                <a:defRPr sz="19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9815" algn="l" defTabSz="1011376" rtl="0" eaLnBrk="1" latinLnBrk="0" hangingPunct="1">
                <a:defRPr sz="19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5504" algn="l" defTabSz="1011376" rtl="0" eaLnBrk="1" latinLnBrk="0" hangingPunct="1">
                <a:defRPr sz="19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44083">
                <a:spcBef>
                  <a:spcPts val="369"/>
                </a:spcBef>
                <a:defRPr/>
              </a:pPr>
              <a:r>
                <a:rPr lang="pt-BR" sz="1600" b="1">
                  <a:latin typeface="Montserrat" pitchFamily="2" charset="77"/>
                  <a:ea typeface="Verdana" panose="020B0604030504040204" pitchFamily="34" charset="0"/>
                </a:rPr>
                <a:t>90%</a:t>
              </a:r>
            </a:p>
          </p:txBody>
        </p:sp>
        <p:sp>
          <p:nvSpPr>
            <p:cNvPr id="43" name="TextBox 28">
              <a:extLst>
                <a:ext uri="{FF2B5EF4-FFF2-40B4-BE49-F238E27FC236}">
                  <a16:creationId xmlns:a16="http://schemas.microsoft.com/office/drawing/2014/main" id="{CB43D8FE-0DA0-EEFC-6EBE-289051C12899}"/>
                </a:ext>
              </a:extLst>
            </p:cNvPr>
            <p:cNvSpPr txBox="1"/>
            <p:nvPr/>
          </p:nvSpPr>
          <p:spPr>
            <a:xfrm>
              <a:off x="8706407" y="4082163"/>
              <a:ext cx="798614" cy="221599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1011376" rtl="0" eaLnBrk="1" latinLnBrk="0" hangingPunct="1">
                <a:defRPr sz="19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688" algn="l" defTabSz="1011376" rtl="0" eaLnBrk="1" latinLnBrk="0" hangingPunct="1">
                <a:defRPr sz="19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1376" algn="l" defTabSz="1011376" rtl="0" eaLnBrk="1" latinLnBrk="0" hangingPunct="1">
                <a:defRPr sz="19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7064" algn="l" defTabSz="1011376" rtl="0" eaLnBrk="1" latinLnBrk="0" hangingPunct="1">
                <a:defRPr sz="19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2752" algn="l" defTabSz="1011376" rtl="0" eaLnBrk="1" latinLnBrk="0" hangingPunct="1">
                <a:defRPr sz="19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8440" algn="l" defTabSz="1011376" rtl="0" eaLnBrk="1" latinLnBrk="0" hangingPunct="1">
                <a:defRPr sz="19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4127" algn="l" defTabSz="1011376" rtl="0" eaLnBrk="1" latinLnBrk="0" hangingPunct="1">
                <a:defRPr sz="19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9815" algn="l" defTabSz="1011376" rtl="0" eaLnBrk="1" latinLnBrk="0" hangingPunct="1">
                <a:defRPr sz="19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5504" algn="l" defTabSz="1011376" rtl="0" eaLnBrk="1" latinLnBrk="0" hangingPunct="1">
                <a:defRPr sz="19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44083">
                <a:spcBef>
                  <a:spcPts val="369"/>
                </a:spcBef>
                <a:defRPr/>
              </a:pPr>
              <a:r>
                <a:rPr lang="pt-BR" sz="1600">
                  <a:solidFill>
                    <a:schemeClr val="bg2"/>
                  </a:solidFill>
                  <a:latin typeface="Montserrat" pitchFamily="2" charset="77"/>
                  <a:ea typeface="Verdana" panose="020B0604030504040204" pitchFamily="34" charset="0"/>
                </a:rPr>
                <a:t>Ano 12</a:t>
              </a:r>
            </a:p>
          </p:txBody>
        </p:sp>
        <p:cxnSp>
          <p:nvCxnSpPr>
            <p:cNvPr id="48" name="Straight Arrow Connector 21">
              <a:extLst>
                <a:ext uri="{FF2B5EF4-FFF2-40B4-BE49-F238E27FC236}">
                  <a16:creationId xmlns:a16="http://schemas.microsoft.com/office/drawing/2014/main" id="{8688B831-A664-1BAE-047F-FB8801CD0544}"/>
                </a:ext>
              </a:extLst>
            </p:cNvPr>
            <p:cNvCxnSpPr>
              <a:cxnSpLocks/>
            </p:cNvCxnSpPr>
            <p:nvPr/>
          </p:nvCxnSpPr>
          <p:spPr>
            <a:xfrm>
              <a:off x="6380439" y="4976012"/>
              <a:ext cx="2088000" cy="1"/>
            </a:xfrm>
            <a:prstGeom prst="straightConnector1">
              <a:avLst/>
            </a:prstGeom>
            <a:ln w="19050">
              <a:solidFill>
                <a:schemeClr val="bg2"/>
              </a:solidFill>
              <a:prstDash val="sysDot"/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28">
              <a:extLst>
                <a:ext uri="{FF2B5EF4-FFF2-40B4-BE49-F238E27FC236}">
                  <a16:creationId xmlns:a16="http://schemas.microsoft.com/office/drawing/2014/main" id="{56F8F26A-EFE8-52F2-5D5B-061FC3CCAD3B}"/>
                </a:ext>
              </a:extLst>
            </p:cNvPr>
            <p:cNvSpPr txBox="1"/>
            <p:nvPr/>
          </p:nvSpPr>
          <p:spPr>
            <a:xfrm>
              <a:off x="8706407" y="4858844"/>
              <a:ext cx="798614" cy="221599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1011376" rtl="0" eaLnBrk="1" latinLnBrk="0" hangingPunct="1">
                <a:defRPr sz="19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688" algn="l" defTabSz="1011376" rtl="0" eaLnBrk="1" latinLnBrk="0" hangingPunct="1">
                <a:defRPr sz="19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1376" algn="l" defTabSz="1011376" rtl="0" eaLnBrk="1" latinLnBrk="0" hangingPunct="1">
                <a:defRPr sz="19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7064" algn="l" defTabSz="1011376" rtl="0" eaLnBrk="1" latinLnBrk="0" hangingPunct="1">
                <a:defRPr sz="19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2752" algn="l" defTabSz="1011376" rtl="0" eaLnBrk="1" latinLnBrk="0" hangingPunct="1">
                <a:defRPr sz="19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8440" algn="l" defTabSz="1011376" rtl="0" eaLnBrk="1" latinLnBrk="0" hangingPunct="1">
                <a:defRPr sz="19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4127" algn="l" defTabSz="1011376" rtl="0" eaLnBrk="1" latinLnBrk="0" hangingPunct="1">
                <a:defRPr sz="19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9815" algn="l" defTabSz="1011376" rtl="0" eaLnBrk="1" latinLnBrk="0" hangingPunct="1">
                <a:defRPr sz="19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5504" algn="l" defTabSz="1011376" rtl="0" eaLnBrk="1" latinLnBrk="0" hangingPunct="1">
                <a:defRPr sz="19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44083">
                <a:spcBef>
                  <a:spcPts val="369"/>
                </a:spcBef>
                <a:defRPr/>
              </a:pPr>
              <a:r>
                <a:rPr lang="pt-BR" sz="1600">
                  <a:solidFill>
                    <a:schemeClr val="bg2"/>
                  </a:solidFill>
                  <a:latin typeface="Montserrat" pitchFamily="2" charset="77"/>
                  <a:ea typeface="Verdana" panose="020B0604030504040204" pitchFamily="34" charset="0"/>
                </a:rPr>
                <a:t>Ano 10</a:t>
              </a:r>
            </a:p>
          </p:txBody>
        </p:sp>
        <p:sp>
          <p:nvSpPr>
            <p:cNvPr id="50" name="TextBox 27">
              <a:extLst>
                <a:ext uri="{FF2B5EF4-FFF2-40B4-BE49-F238E27FC236}">
                  <a16:creationId xmlns:a16="http://schemas.microsoft.com/office/drawing/2014/main" id="{9F68A21A-BBEF-E802-FFEC-74E118A417AC}"/>
                </a:ext>
              </a:extLst>
            </p:cNvPr>
            <p:cNvSpPr txBox="1"/>
            <p:nvPr/>
          </p:nvSpPr>
          <p:spPr>
            <a:xfrm>
              <a:off x="8706407" y="4661447"/>
              <a:ext cx="798614" cy="258774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1011376" rtl="0" eaLnBrk="1" latinLnBrk="0" hangingPunct="1">
                <a:defRPr sz="19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688" algn="l" defTabSz="1011376" rtl="0" eaLnBrk="1" latinLnBrk="0" hangingPunct="1">
                <a:defRPr sz="19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1376" algn="l" defTabSz="1011376" rtl="0" eaLnBrk="1" latinLnBrk="0" hangingPunct="1">
                <a:defRPr sz="19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7064" algn="l" defTabSz="1011376" rtl="0" eaLnBrk="1" latinLnBrk="0" hangingPunct="1">
                <a:defRPr sz="19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2752" algn="l" defTabSz="1011376" rtl="0" eaLnBrk="1" latinLnBrk="0" hangingPunct="1">
                <a:defRPr sz="19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8440" algn="l" defTabSz="1011376" rtl="0" eaLnBrk="1" latinLnBrk="0" hangingPunct="1">
                <a:defRPr sz="19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4127" algn="l" defTabSz="1011376" rtl="0" eaLnBrk="1" latinLnBrk="0" hangingPunct="1">
                <a:defRPr sz="19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9815" algn="l" defTabSz="1011376" rtl="0" eaLnBrk="1" latinLnBrk="0" hangingPunct="1">
                <a:defRPr sz="19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5504" algn="l" defTabSz="1011376" rtl="0" eaLnBrk="1" latinLnBrk="0" hangingPunct="1">
                <a:defRPr sz="19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44083">
                <a:spcBef>
                  <a:spcPts val="369"/>
                </a:spcBef>
                <a:defRPr/>
              </a:pPr>
              <a:r>
                <a:rPr lang="pt-BR" sz="1600" b="1">
                  <a:latin typeface="Montserrat" pitchFamily="2" charset="77"/>
                  <a:ea typeface="Verdana" panose="020B0604030504040204" pitchFamily="34" charset="0"/>
                </a:rPr>
                <a:t>25%</a:t>
              </a:r>
            </a:p>
          </p:txBody>
        </p:sp>
        <p:pic>
          <p:nvPicPr>
            <p:cNvPr id="51" name="Imagem 50">
              <a:extLst>
                <a:ext uri="{FF2B5EF4-FFF2-40B4-BE49-F238E27FC236}">
                  <a16:creationId xmlns:a16="http://schemas.microsoft.com/office/drawing/2014/main" id="{7C254A58-9549-6CB5-F79E-69A8A02829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003949" y="2886339"/>
              <a:ext cx="609650" cy="576000"/>
            </a:xfrm>
            <a:prstGeom prst="rect">
              <a:avLst/>
            </a:prstGeom>
          </p:spPr>
        </p:pic>
        <p:sp>
          <p:nvSpPr>
            <p:cNvPr id="52" name="TextBox 9">
              <a:extLst>
                <a:ext uri="{FF2B5EF4-FFF2-40B4-BE49-F238E27FC236}">
                  <a16:creationId xmlns:a16="http://schemas.microsoft.com/office/drawing/2014/main" id="{9D340D7C-750F-AF01-447E-9D7F62A35B33}"/>
                </a:ext>
              </a:extLst>
            </p:cNvPr>
            <p:cNvSpPr txBox="1"/>
            <p:nvPr/>
          </p:nvSpPr>
          <p:spPr>
            <a:xfrm>
              <a:off x="4870653" y="3074372"/>
              <a:ext cx="1123703" cy="407569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1011376" rtl="0" eaLnBrk="1" latinLnBrk="0" hangingPunct="1">
                <a:defRPr sz="19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688" algn="l" defTabSz="1011376" rtl="0" eaLnBrk="1" latinLnBrk="0" hangingPunct="1">
                <a:defRPr sz="19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1376" algn="l" defTabSz="1011376" rtl="0" eaLnBrk="1" latinLnBrk="0" hangingPunct="1">
                <a:defRPr sz="19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7064" algn="l" defTabSz="1011376" rtl="0" eaLnBrk="1" latinLnBrk="0" hangingPunct="1">
                <a:defRPr sz="19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2752" algn="l" defTabSz="1011376" rtl="0" eaLnBrk="1" latinLnBrk="0" hangingPunct="1">
                <a:defRPr sz="19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8440" algn="l" defTabSz="1011376" rtl="0" eaLnBrk="1" latinLnBrk="0" hangingPunct="1">
                <a:defRPr sz="19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4127" algn="l" defTabSz="1011376" rtl="0" eaLnBrk="1" latinLnBrk="0" hangingPunct="1">
                <a:defRPr sz="19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9815" algn="l" defTabSz="1011376" rtl="0" eaLnBrk="1" latinLnBrk="0" hangingPunct="1">
                <a:defRPr sz="19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5504" algn="l" defTabSz="1011376" rtl="0" eaLnBrk="1" latinLnBrk="0" hangingPunct="1">
                <a:defRPr sz="19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44083">
                <a:lnSpc>
                  <a:spcPct val="90000"/>
                </a:lnSpc>
                <a:spcBef>
                  <a:spcPts val="369"/>
                </a:spcBef>
                <a:buClr>
                  <a:srgbClr val="000000"/>
                </a:buClr>
                <a:buSzPct val="100000"/>
                <a:defRPr/>
              </a:pPr>
              <a:r>
                <a:rPr lang="pt-BR" sz="1400" b="1">
                  <a:solidFill>
                    <a:schemeClr val="bg2"/>
                  </a:solidFill>
                  <a:latin typeface="Montserrat" pitchFamily="2" charset="77"/>
                  <a:ea typeface="Verdana" panose="020B0604030504040204" pitchFamily="34" charset="0"/>
                  <a:cs typeface="Arial Narrow" pitchFamily="34" charset="0"/>
                </a:rPr>
                <a:t>Cobertura de Água*</a:t>
              </a:r>
            </a:p>
          </p:txBody>
        </p:sp>
        <p:pic>
          <p:nvPicPr>
            <p:cNvPr id="53" name="Imagem 52">
              <a:extLst>
                <a:ext uri="{FF2B5EF4-FFF2-40B4-BE49-F238E27FC236}">
                  <a16:creationId xmlns:a16="http://schemas.microsoft.com/office/drawing/2014/main" id="{94E6B8ED-05E5-F521-9146-B5A5C0C7EC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042884" y="3783645"/>
              <a:ext cx="575739" cy="504000"/>
            </a:xfrm>
            <a:prstGeom prst="rect">
              <a:avLst/>
            </a:prstGeom>
          </p:spPr>
        </p:pic>
        <p:pic>
          <p:nvPicPr>
            <p:cNvPr id="54" name="Imagem 53">
              <a:extLst>
                <a:ext uri="{FF2B5EF4-FFF2-40B4-BE49-F238E27FC236}">
                  <a16:creationId xmlns:a16="http://schemas.microsoft.com/office/drawing/2014/main" id="{27E58A82-1562-4524-3E99-9B453F077B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055451" y="4556745"/>
              <a:ext cx="550056" cy="597859"/>
            </a:xfrm>
            <a:prstGeom prst="rect">
              <a:avLst/>
            </a:prstGeom>
          </p:spPr>
        </p:pic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75E7AEB1-28BD-A3F7-7061-20D2F91F7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7688">
            <a:off x="5685191" y="95854"/>
            <a:ext cx="4309957" cy="393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 descr="Logotipo&#10;&#10;O conteúdo gerado por IA pode estar incorreto.">
            <a:extLst>
              <a:ext uri="{FF2B5EF4-FFF2-40B4-BE49-F238E27FC236}">
                <a16:creationId xmlns:a16="http://schemas.microsoft.com/office/drawing/2014/main" id="{68C5AD19-FF17-3B2F-089C-AB295CCD35D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78" y="647014"/>
            <a:ext cx="1673655" cy="776438"/>
          </a:xfrm>
          <a:prstGeom prst="rect">
            <a:avLst/>
          </a:prstGeom>
        </p:spPr>
      </p:pic>
      <p:sp>
        <p:nvSpPr>
          <p:cNvPr id="15" name="btfpRowHeaderBoxText970128">
            <a:extLst>
              <a:ext uri="{FF2B5EF4-FFF2-40B4-BE49-F238E27FC236}">
                <a16:creationId xmlns:a16="http://schemas.microsoft.com/office/drawing/2014/main" id="{3920B4BC-FB7C-7871-78D3-F8279E247320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 bwMode="gray">
          <a:xfrm>
            <a:off x="3854635" y="647014"/>
            <a:ext cx="2307018" cy="851947"/>
          </a:xfrm>
          <a:prstGeom prst="rect">
            <a:avLst/>
          </a:prstGeom>
          <a:noFill/>
        </p:spPr>
        <p:txBody>
          <a:bodyPr vert="horz" wrap="square" lIns="20295" tIns="20295" rIns="101477" bIns="20295" rtlCol="0" anchor="t">
            <a:noAutofit/>
          </a:bodyPr>
          <a:lstStyle/>
          <a:p>
            <a:pPr algn="ctr" defTabSz="400540">
              <a:lnSpc>
                <a:spcPct val="120893"/>
              </a:lnSpc>
            </a:pPr>
            <a:r>
              <a:rPr lang="pt-BR" sz="2000" b="1" dirty="0">
                <a:solidFill>
                  <a:schemeClr val="bg2"/>
                </a:solidFill>
                <a:latin typeface="Montserrat" pitchFamily="2" charset="77"/>
                <a:ea typeface="Verdana" panose="020B0604030504040204" pitchFamily="34" charset="0"/>
                <a:cs typeface="Arial"/>
              </a:rPr>
              <a:t>R$ 2,1 bilhões</a:t>
            </a:r>
          </a:p>
          <a:p>
            <a:pPr algn="ctr" defTabSz="400540">
              <a:lnSpc>
                <a:spcPct val="120893"/>
              </a:lnSpc>
            </a:pPr>
            <a:r>
              <a:rPr lang="pt-BR" sz="1200" dirty="0">
                <a:solidFill>
                  <a:schemeClr val="bg2"/>
                </a:solidFill>
                <a:latin typeface="Montserrat" pitchFamily="2" charset="77"/>
                <a:ea typeface="Verdana" panose="020B0604030504040204" pitchFamily="34" charset="0"/>
                <a:cs typeface="Arial"/>
              </a:rPr>
              <a:t>de investimentos previstos ao longo do contrato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2B46D01-0089-C8BC-6B33-BA7F3C084593}"/>
              </a:ext>
            </a:extLst>
          </p:cNvPr>
          <p:cNvSpPr txBox="1"/>
          <p:nvPr/>
        </p:nvSpPr>
        <p:spPr>
          <a:xfrm>
            <a:off x="1463523" y="5343509"/>
            <a:ext cx="38052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i="1">
                <a:solidFill>
                  <a:schemeClr val="bg2"/>
                </a:solidFill>
              </a:rPr>
              <a:t>*Ref. Metas no município do Rio de Janeiro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3C11B0E3-1F44-A48C-69E9-91498E71723B}"/>
              </a:ext>
            </a:extLst>
          </p:cNvPr>
          <p:cNvSpPr/>
          <p:nvPr/>
        </p:nvSpPr>
        <p:spPr>
          <a:xfrm>
            <a:off x="6660292" y="4187223"/>
            <a:ext cx="3028855" cy="2072124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50FA8954-CA09-BC95-EAEC-87834E19DCD9}"/>
              </a:ext>
            </a:extLst>
          </p:cNvPr>
          <p:cNvSpPr txBox="1">
            <a:spLocks/>
          </p:cNvSpPr>
          <p:nvPr/>
        </p:nvSpPr>
        <p:spPr>
          <a:xfrm>
            <a:off x="6885753" y="4361768"/>
            <a:ext cx="2392021" cy="393967"/>
          </a:xfrm>
          <a:prstGeom prst="rect">
            <a:avLst/>
          </a:prstGeom>
        </p:spPr>
        <p:txBody>
          <a:bodyPr vert="horz" lIns="75724" tIns="37862" rIns="75724" bIns="37862" rtlCol="0" anchor="t">
            <a:noAutofit/>
          </a:bodyPr>
          <a:lstStyle>
            <a:lvl1pPr algn="l" defTabSz="75721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Montserrat Light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pt-BR" sz="2400" b="1" dirty="0">
                <a:solidFill>
                  <a:schemeClr val="bg1"/>
                </a:solidFill>
                <a:latin typeface="Montserrat" pitchFamily="2" charset="77"/>
              </a:rPr>
              <a:t>R$982MM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76D1B89C-5FCF-8A97-DAD9-10A4D74C00B4}"/>
              </a:ext>
            </a:extLst>
          </p:cNvPr>
          <p:cNvSpPr txBox="1"/>
          <p:nvPr/>
        </p:nvSpPr>
        <p:spPr>
          <a:xfrm>
            <a:off x="5268732" y="4679630"/>
            <a:ext cx="58323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pt-BR" sz="1400" dirty="0">
                <a:solidFill>
                  <a:schemeClr val="bg1"/>
                </a:solidFill>
              </a:rPr>
              <a:t>Investidos em três anos </a:t>
            </a:r>
          </a:p>
          <a:p>
            <a:pPr marL="0" indent="0" algn="ctr">
              <a:buNone/>
            </a:pPr>
            <a:r>
              <a:rPr lang="pt-BR" sz="1400" dirty="0">
                <a:solidFill>
                  <a:schemeClr val="bg1"/>
                </a:solidFill>
              </a:rPr>
              <a:t>no estado do Rio**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C03F7318-DA1B-D36E-829A-29884CCAB52E}"/>
              </a:ext>
            </a:extLst>
          </p:cNvPr>
          <p:cNvSpPr txBox="1"/>
          <p:nvPr/>
        </p:nvSpPr>
        <p:spPr>
          <a:xfrm>
            <a:off x="7668606" y="5233628"/>
            <a:ext cx="222421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" i="1" dirty="0">
                <a:solidFill>
                  <a:schemeClr val="bg1"/>
                </a:solidFill>
              </a:rPr>
              <a:t>**até 2T25</a:t>
            </a:r>
          </a:p>
        </p:txBody>
      </p:sp>
    </p:spTree>
    <p:extLst>
      <p:ext uri="{BB962C8B-B14F-4D97-AF65-F5344CB8AC3E}">
        <p14:creationId xmlns:p14="http://schemas.microsoft.com/office/powerpoint/2010/main" val="18479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m 25">
            <a:extLst>
              <a:ext uri="{FF2B5EF4-FFF2-40B4-BE49-F238E27FC236}">
                <a16:creationId xmlns:a16="http://schemas.microsoft.com/office/drawing/2014/main" id="{D3B7525A-97F6-F9E4-E68A-10573BB5A1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1130"/>
          <a:stretch>
            <a:fillRect/>
          </a:stretch>
        </p:blipFill>
        <p:spPr>
          <a:xfrm>
            <a:off x="0" y="3206431"/>
            <a:ext cx="10096500" cy="2508569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1DD88B4B-3D0A-C545-AB87-0701F7594D0F}"/>
              </a:ext>
            </a:extLst>
          </p:cNvPr>
          <p:cNvSpPr txBox="1">
            <a:spLocks/>
          </p:cNvSpPr>
          <p:nvPr/>
        </p:nvSpPr>
        <p:spPr>
          <a:xfrm>
            <a:off x="2311792" y="577080"/>
            <a:ext cx="5508351" cy="1405513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en-US"/>
            </a:defPPr>
            <a:lvl1pPr marL="12700">
              <a:lnSpc>
                <a:spcPct val="100000"/>
              </a:lnSpc>
              <a:spcBef>
                <a:spcPts val="100"/>
              </a:spcBef>
              <a:defRPr sz="2000" b="1" spc="-5">
                <a:solidFill>
                  <a:srgbClr val="003B27"/>
                </a:solidFill>
                <a:latin typeface="Montserrat" pitchFamily="2" charset="77"/>
                <a:cs typeface="Verdana"/>
              </a:defRPr>
            </a:lvl1pPr>
          </a:lstStyle>
          <a:p>
            <a:pPr algn="ctr"/>
            <a:r>
              <a:rPr lang="pt-BR" sz="2400">
                <a:solidFill>
                  <a:schemeClr val="bg2"/>
                </a:solidFill>
              </a:rPr>
              <a:t>PRINCIPAIS </a:t>
            </a:r>
          </a:p>
          <a:p>
            <a:pPr algn="ctr"/>
            <a:r>
              <a:rPr lang="pt-BR" sz="2400">
                <a:solidFill>
                  <a:schemeClr val="tx2"/>
                </a:solidFill>
              </a:rPr>
              <a:t>INVESTIMENTOS</a:t>
            </a:r>
          </a:p>
          <a:p>
            <a:endParaRPr lang="pt-BR" b="0">
              <a:solidFill>
                <a:srgbClr val="872D2D"/>
              </a:solidFill>
            </a:endParaRPr>
          </a:p>
          <a:p>
            <a:endParaRPr lang="pt-BR" b="0">
              <a:solidFill>
                <a:srgbClr val="872D2D"/>
              </a:solidFill>
            </a:endParaRPr>
          </a:p>
        </p:txBody>
      </p:sp>
      <p:sp>
        <p:nvSpPr>
          <p:cNvPr id="43" name="TextBox 22">
            <a:extLst>
              <a:ext uri="{FF2B5EF4-FFF2-40B4-BE49-F238E27FC236}">
                <a16:creationId xmlns:a16="http://schemas.microsoft.com/office/drawing/2014/main" id="{F96C2C71-8C2F-184B-B44A-9D57C805FE7C}"/>
              </a:ext>
            </a:extLst>
          </p:cNvPr>
          <p:cNvSpPr txBox="1"/>
          <p:nvPr/>
        </p:nvSpPr>
        <p:spPr>
          <a:xfrm>
            <a:off x="4367744" y="4292108"/>
            <a:ext cx="1786658" cy="42229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>
            <a:normAutofit/>
          </a:bodyPr>
          <a:lstStyle>
            <a:defPPr>
              <a:defRPr lang="en-US"/>
            </a:defPPr>
            <a:lvl1pPr algn="ctr" defTabSz="844083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 sz="1600" b="1" spc="50">
                <a:solidFill>
                  <a:srgbClr val="872D2D"/>
                </a:solidFill>
                <a:latin typeface="Montserrat" pitchFamily="2" charset="77"/>
                <a:ea typeface="Verdana" panose="020B0604030504040204" pitchFamily="34" charset="0"/>
                <a:cs typeface="Arial Narrow" pitchFamily="34" charset="0"/>
              </a:defRPr>
            </a:lvl1pPr>
          </a:lstStyle>
          <a:p>
            <a:pPr algn="l">
              <a:lnSpc>
                <a:spcPct val="88214"/>
              </a:lnSpc>
            </a:pPr>
            <a:r>
              <a:rPr lang="pt-BR" sz="1100" b="0">
                <a:solidFill>
                  <a:schemeClr val="bg2"/>
                </a:solidFill>
              </a:rPr>
              <a:t>para o projeto de implantação de  </a:t>
            </a:r>
            <a:endParaRPr lang="pt-BR" sz="1100">
              <a:solidFill>
                <a:schemeClr val="bg2"/>
              </a:solidFill>
            </a:endParaRPr>
          </a:p>
        </p:txBody>
      </p:sp>
      <p:sp>
        <p:nvSpPr>
          <p:cNvPr id="81" name="TextBox 22">
            <a:extLst>
              <a:ext uri="{FF2B5EF4-FFF2-40B4-BE49-F238E27FC236}">
                <a16:creationId xmlns:a16="http://schemas.microsoft.com/office/drawing/2014/main" id="{9FA36B27-5049-7D45-AAA5-4C7D5C415137}"/>
              </a:ext>
            </a:extLst>
          </p:cNvPr>
          <p:cNvSpPr txBox="1"/>
          <p:nvPr/>
        </p:nvSpPr>
        <p:spPr>
          <a:xfrm>
            <a:off x="2286888" y="4299889"/>
            <a:ext cx="1499946" cy="466516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>
            <a:normAutofit lnSpcReduction="10000"/>
          </a:bodyPr>
          <a:lstStyle>
            <a:defPPr>
              <a:defRPr lang="en-US"/>
            </a:defPPr>
            <a:lvl1pPr algn="ctr" defTabSz="844083">
              <a:lnSpc>
                <a:spcPct val="108482"/>
              </a:lnSpc>
              <a:spcBef>
                <a:spcPts val="600"/>
              </a:spcBef>
              <a:buClr>
                <a:srgbClr val="000000"/>
              </a:buClr>
              <a:buSzPct val="100000"/>
              <a:defRPr sz="1600" b="1" spc="50">
                <a:solidFill>
                  <a:srgbClr val="872D2D"/>
                </a:solidFill>
                <a:latin typeface="Montserrat" pitchFamily="2" charset="77"/>
                <a:ea typeface="Verdana" panose="020B0604030504040204" pitchFamily="34" charset="0"/>
                <a:cs typeface="Arial Narrow" pitchFamily="34" charset="0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pt-BR" sz="1100" b="0" dirty="0">
                <a:solidFill>
                  <a:schemeClr val="bg2"/>
                </a:solidFill>
              </a:rPr>
              <a:t>para expansão de rede de água e esgoto em</a:t>
            </a:r>
          </a:p>
        </p:txBody>
      </p:sp>
      <p:sp>
        <p:nvSpPr>
          <p:cNvPr id="83" name="TextBox 22">
            <a:extLst>
              <a:ext uri="{FF2B5EF4-FFF2-40B4-BE49-F238E27FC236}">
                <a16:creationId xmlns:a16="http://schemas.microsoft.com/office/drawing/2014/main" id="{CB5B273B-335B-0E46-AC32-FFC4BF7E0D3E}"/>
              </a:ext>
            </a:extLst>
          </p:cNvPr>
          <p:cNvSpPr txBox="1"/>
          <p:nvPr/>
        </p:nvSpPr>
        <p:spPr>
          <a:xfrm>
            <a:off x="413483" y="3613714"/>
            <a:ext cx="1774686" cy="627864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>
            <a:spAutoFit/>
          </a:bodyPr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defRPr sz="1800">
                <a:solidFill>
                  <a:schemeClr val="bg2"/>
                </a:solidFill>
                <a:latin typeface="+mn-lt"/>
                <a:cs typeface="Arial Narrow" pitchFamily="34" charset="0"/>
              </a:defRPr>
            </a:lvl1pPr>
          </a:lstStyle>
          <a:p>
            <a:pPr algn="l" defTabSz="844083">
              <a:lnSpc>
                <a:spcPct val="85357"/>
              </a:lnSpc>
              <a:spcBef>
                <a:spcPts val="600"/>
              </a:spcBef>
              <a:defRPr/>
            </a:pPr>
            <a:r>
              <a:rPr lang="pt-BR" sz="2400" b="1" spc="50" err="1">
                <a:solidFill>
                  <a:schemeClr val="tx2"/>
                </a:solidFill>
                <a:latin typeface="Montserrat" pitchFamily="2" charset="77"/>
                <a:ea typeface="Verdana" panose="020B0604030504040204" pitchFamily="34" charset="0"/>
              </a:rPr>
              <a:t>R</a:t>
            </a:r>
            <a:r>
              <a:rPr lang="pt-BR" sz="2400" b="1" spc="50">
                <a:solidFill>
                  <a:schemeClr val="tx2"/>
                </a:solidFill>
                <a:latin typeface="Montserrat" pitchFamily="2" charset="77"/>
                <a:ea typeface="Verdana" panose="020B0604030504040204" pitchFamily="34" charset="0"/>
              </a:rPr>
              <a:t>$ 250 milhões</a:t>
            </a:r>
          </a:p>
        </p:txBody>
      </p:sp>
      <p:sp>
        <p:nvSpPr>
          <p:cNvPr id="85" name="TextBox 22">
            <a:extLst>
              <a:ext uri="{FF2B5EF4-FFF2-40B4-BE49-F238E27FC236}">
                <a16:creationId xmlns:a16="http://schemas.microsoft.com/office/drawing/2014/main" id="{90B8621E-2CFA-C848-9C88-CA512B289110}"/>
              </a:ext>
            </a:extLst>
          </p:cNvPr>
          <p:cNvSpPr txBox="1"/>
          <p:nvPr/>
        </p:nvSpPr>
        <p:spPr>
          <a:xfrm>
            <a:off x="2256981" y="3613714"/>
            <a:ext cx="1374551" cy="627864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>
            <a:spAutoFit/>
          </a:bodyPr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defRPr sz="1800">
                <a:solidFill>
                  <a:schemeClr val="bg2"/>
                </a:solidFill>
                <a:latin typeface="+mn-lt"/>
                <a:cs typeface="Arial Narrow" pitchFamily="34" charset="0"/>
              </a:defRPr>
            </a:lvl1pPr>
          </a:lstStyle>
          <a:p>
            <a:pPr algn="l" defTabSz="844083">
              <a:lnSpc>
                <a:spcPct val="85357"/>
              </a:lnSpc>
              <a:spcBef>
                <a:spcPts val="600"/>
              </a:spcBef>
              <a:defRPr/>
            </a:pPr>
            <a:r>
              <a:rPr lang="pt-BR" sz="2400" b="1" spc="50" err="1">
                <a:solidFill>
                  <a:schemeClr val="tx2"/>
                </a:solidFill>
                <a:latin typeface="Montserrat" pitchFamily="2" charset="77"/>
                <a:ea typeface="Verdana" panose="020B0604030504040204" pitchFamily="34" charset="0"/>
              </a:rPr>
              <a:t>R</a:t>
            </a:r>
            <a:r>
              <a:rPr lang="pt-BR" sz="2400" b="1" spc="50">
                <a:solidFill>
                  <a:schemeClr val="tx2"/>
                </a:solidFill>
                <a:latin typeface="Montserrat" pitchFamily="2" charset="77"/>
                <a:ea typeface="Verdana" panose="020B0604030504040204" pitchFamily="34" charset="0"/>
              </a:rPr>
              <a:t>$ 305 milhões</a:t>
            </a:r>
          </a:p>
        </p:txBody>
      </p:sp>
      <p:sp>
        <p:nvSpPr>
          <p:cNvPr id="86" name="TextBox 22">
            <a:extLst>
              <a:ext uri="{FF2B5EF4-FFF2-40B4-BE49-F238E27FC236}">
                <a16:creationId xmlns:a16="http://schemas.microsoft.com/office/drawing/2014/main" id="{5DEB79DF-99F6-0C43-9D80-FF0053793677}"/>
              </a:ext>
            </a:extLst>
          </p:cNvPr>
          <p:cNvSpPr txBox="1"/>
          <p:nvPr/>
        </p:nvSpPr>
        <p:spPr>
          <a:xfrm>
            <a:off x="4302310" y="3613714"/>
            <a:ext cx="1411688" cy="627864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>
            <a:spAutoFit/>
          </a:bodyPr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defRPr sz="1800">
                <a:solidFill>
                  <a:schemeClr val="bg2"/>
                </a:solidFill>
                <a:latin typeface="+mn-lt"/>
                <a:cs typeface="Arial Narrow" pitchFamily="34" charset="0"/>
              </a:defRPr>
            </a:lvl1pPr>
          </a:lstStyle>
          <a:p>
            <a:pPr algn="l" defTabSz="844083">
              <a:lnSpc>
                <a:spcPct val="85357"/>
              </a:lnSpc>
              <a:spcBef>
                <a:spcPts val="600"/>
              </a:spcBef>
              <a:defRPr/>
            </a:pPr>
            <a:r>
              <a:rPr lang="pt-BR" sz="2400" b="1" spc="50" err="1">
                <a:solidFill>
                  <a:schemeClr val="tx2"/>
                </a:solidFill>
                <a:latin typeface="Montserrat" pitchFamily="2" charset="77"/>
                <a:ea typeface="Verdana" panose="020B0604030504040204" pitchFamily="34" charset="0"/>
              </a:rPr>
              <a:t>R</a:t>
            </a:r>
            <a:r>
              <a:rPr lang="pt-BR" sz="2400" b="1" spc="50">
                <a:solidFill>
                  <a:schemeClr val="tx2"/>
                </a:solidFill>
                <a:latin typeface="Montserrat" pitchFamily="2" charset="77"/>
                <a:ea typeface="Verdana" panose="020B0604030504040204" pitchFamily="34" charset="0"/>
              </a:rPr>
              <a:t>$ 126 milhões</a:t>
            </a:r>
          </a:p>
        </p:txBody>
      </p:sp>
      <p:sp>
        <p:nvSpPr>
          <p:cNvPr id="98" name="TextBox 22">
            <a:extLst>
              <a:ext uri="{FF2B5EF4-FFF2-40B4-BE49-F238E27FC236}">
                <a16:creationId xmlns:a16="http://schemas.microsoft.com/office/drawing/2014/main" id="{60526496-B46A-474B-AE5D-CF6B0819B2F5}"/>
              </a:ext>
            </a:extLst>
          </p:cNvPr>
          <p:cNvSpPr txBox="1"/>
          <p:nvPr/>
        </p:nvSpPr>
        <p:spPr>
          <a:xfrm>
            <a:off x="4379079" y="4616816"/>
            <a:ext cx="1404162" cy="466516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>
            <a:normAutofit/>
          </a:bodyPr>
          <a:lstStyle>
            <a:defPPr>
              <a:defRPr lang="en-US"/>
            </a:defPPr>
            <a:lvl1pPr algn="ctr" defTabSz="844083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 sz="1600" b="1" spc="50">
                <a:solidFill>
                  <a:srgbClr val="872D2D"/>
                </a:solidFill>
                <a:latin typeface="Montserrat" pitchFamily="2" charset="77"/>
                <a:ea typeface="Verdana" panose="020B0604030504040204" pitchFamily="34" charset="0"/>
                <a:cs typeface="Arial Narrow" pitchFamily="34" charset="0"/>
              </a:defRPr>
            </a:lvl1pPr>
          </a:lstStyle>
          <a:p>
            <a:pPr algn="l">
              <a:lnSpc>
                <a:spcPct val="88214"/>
              </a:lnSpc>
            </a:pPr>
            <a:r>
              <a:rPr lang="pt-BR" sz="1100">
                <a:solidFill>
                  <a:schemeClr val="bg2"/>
                </a:solidFill>
              </a:rPr>
              <a:t>coletores de tempo seco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44C10A99-BB45-9640-9531-914A93CE271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02139" y="1896339"/>
            <a:ext cx="1127378" cy="1100258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4A47FE14-73DC-2A49-8C2B-7EFC4FA7B8E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6702" y="1995563"/>
            <a:ext cx="1329024" cy="1100258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DC5BCF49-11D1-3B41-B669-5F7B5768F850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30756" y="1943177"/>
            <a:ext cx="1100808" cy="1052421"/>
          </a:xfrm>
          <a:prstGeom prst="rect">
            <a:avLst/>
          </a:prstGeom>
        </p:spPr>
      </p:pic>
      <p:sp>
        <p:nvSpPr>
          <p:cNvPr id="4" name="TextBox 22">
            <a:extLst>
              <a:ext uri="{FF2B5EF4-FFF2-40B4-BE49-F238E27FC236}">
                <a16:creationId xmlns:a16="http://schemas.microsoft.com/office/drawing/2014/main" id="{3155A079-43AF-C77A-98F5-AD91B07BDB7F}"/>
              </a:ext>
            </a:extLst>
          </p:cNvPr>
          <p:cNvSpPr txBox="1"/>
          <p:nvPr/>
        </p:nvSpPr>
        <p:spPr>
          <a:xfrm>
            <a:off x="407497" y="4281948"/>
            <a:ext cx="1786658" cy="338554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 anchor="t">
            <a:spAutoFit/>
          </a:bodyPr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defRPr sz="1800">
                <a:solidFill>
                  <a:schemeClr val="bg2"/>
                </a:solidFill>
                <a:latin typeface="+mn-lt"/>
                <a:cs typeface="Arial Narrow" pitchFamily="34" charset="0"/>
              </a:defRPr>
            </a:lvl1pPr>
          </a:lstStyle>
          <a:p>
            <a:pPr algn="l" defTabSz="844083">
              <a:lnSpc>
                <a:spcPct val="100000"/>
              </a:lnSpc>
              <a:spcBef>
                <a:spcPts val="600"/>
              </a:spcBef>
              <a:defRPr/>
            </a:pPr>
            <a:r>
              <a:rPr lang="pt-BR" sz="1100" spc="50" dirty="0">
                <a:latin typeface="Montserrat Medium" pitchFamily="2" charset="77"/>
                <a:ea typeface="Verdana"/>
              </a:rPr>
              <a:t>na revitalização do </a:t>
            </a:r>
            <a:r>
              <a:rPr lang="pt-BR" sz="1100" b="1" spc="50" dirty="0">
                <a:latin typeface="Montserrat"/>
                <a:ea typeface="Verdana"/>
              </a:rPr>
              <a:t>complexo de lagoas</a:t>
            </a:r>
            <a:endParaRPr lang="pt-BR" sz="1100" b="1" spc="50" dirty="0">
              <a:solidFill>
                <a:schemeClr val="tx2"/>
              </a:solidFill>
              <a:latin typeface="Montserrat"/>
              <a:ea typeface="Verdana"/>
            </a:endParaRPr>
          </a:p>
        </p:txBody>
      </p:sp>
      <p:pic>
        <p:nvPicPr>
          <p:cNvPr id="5" name="Imagem 6">
            <a:extLst>
              <a:ext uri="{FF2B5EF4-FFF2-40B4-BE49-F238E27FC236}">
                <a16:creationId xmlns:a16="http://schemas.microsoft.com/office/drawing/2014/main" id="{ED655CEF-B403-87B1-EFDE-E8151A423377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471776" y="1988424"/>
            <a:ext cx="1062805" cy="961928"/>
          </a:xfrm>
          <a:prstGeom prst="rect">
            <a:avLst/>
          </a:prstGeom>
        </p:spPr>
      </p:pic>
      <p:sp>
        <p:nvSpPr>
          <p:cNvPr id="7" name="TextBox 22, chunk 5">
            <a:extLst>
              <a:ext uri="{FF2B5EF4-FFF2-40B4-BE49-F238E27FC236}">
                <a16:creationId xmlns:a16="http://schemas.microsoft.com/office/drawing/2014/main" id="{1838B312-FCF2-C086-FCCE-71CF7A8430D2}"/>
              </a:ext>
            </a:extLst>
          </p:cNvPr>
          <p:cNvSpPr txBox="1"/>
          <p:nvPr/>
        </p:nvSpPr>
        <p:spPr>
          <a:xfrm>
            <a:off x="6286060" y="3546227"/>
            <a:ext cx="1412006" cy="67710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>
            <a:normAutofit/>
          </a:bodyPr>
          <a:lstStyle>
            <a:defPPr>
              <a:defRPr lang="en-US"/>
            </a:defPPr>
            <a:lvl1pPr marL="0" algn="l" defTabSz="1011376" rtl="0" eaLnBrk="1" latinLnBrk="0" hangingPunct="1">
              <a:defRPr sz="19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688" algn="l" defTabSz="1011376" rtl="0" eaLnBrk="1" latinLnBrk="0" hangingPunct="1">
              <a:defRPr sz="19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1376" algn="l" defTabSz="1011376" rtl="0" eaLnBrk="1" latinLnBrk="0" hangingPunct="1">
              <a:defRPr sz="19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7064" algn="l" defTabSz="1011376" rtl="0" eaLnBrk="1" latinLnBrk="0" hangingPunct="1">
              <a:defRPr sz="19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2752" algn="l" defTabSz="1011376" rtl="0" eaLnBrk="1" latinLnBrk="0" hangingPunct="1">
              <a:defRPr sz="19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8440" algn="l" defTabSz="1011376" rtl="0" eaLnBrk="1" latinLnBrk="0" hangingPunct="1">
              <a:defRPr sz="19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4127" algn="l" defTabSz="1011376" rtl="0" eaLnBrk="1" latinLnBrk="0" hangingPunct="1">
              <a:defRPr sz="19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9815" algn="l" defTabSz="1011376" rtl="0" eaLnBrk="1" latinLnBrk="0" hangingPunct="1">
              <a:defRPr sz="19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5504" algn="l" defTabSz="1011376" rtl="0" eaLnBrk="1" latinLnBrk="0" hangingPunct="1">
              <a:defRPr sz="19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100">
                <a:solidFill>
                  <a:schemeClr val="tx2"/>
                </a:solidFill>
              </a:rPr>
              <a:t> Implantação de</a:t>
            </a:r>
            <a:endParaRPr lang="pt-BR" b="1">
              <a:solidFill>
                <a:schemeClr val="tx2"/>
              </a:solidFill>
            </a:endParaRPr>
          </a:p>
        </p:txBody>
      </p:sp>
      <p:sp>
        <p:nvSpPr>
          <p:cNvPr id="9" name="TextBox 22">
            <a:extLst>
              <a:ext uri="{FF2B5EF4-FFF2-40B4-BE49-F238E27FC236}">
                <a16:creationId xmlns:a16="http://schemas.microsoft.com/office/drawing/2014/main" id="{2EAF7409-A7F2-733C-F8A2-E0B13BD6C60A}"/>
              </a:ext>
            </a:extLst>
          </p:cNvPr>
          <p:cNvSpPr txBox="1"/>
          <p:nvPr/>
        </p:nvSpPr>
        <p:spPr>
          <a:xfrm>
            <a:off x="6318762" y="3754126"/>
            <a:ext cx="1244838" cy="31393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1011376" rtl="0" eaLnBrk="1" latinLnBrk="0" hangingPunct="1">
              <a:defRPr sz="19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688" algn="l" defTabSz="1011376" rtl="0" eaLnBrk="1" latinLnBrk="0" hangingPunct="1">
              <a:defRPr sz="19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1376" algn="l" defTabSz="1011376" rtl="0" eaLnBrk="1" latinLnBrk="0" hangingPunct="1">
              <a:defRPr sz="19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7064" algn="l" defTabSz="1011376" rtl="0" eaLnBrk="1" latinLnBrk="0" hangingPunct="1">
              <a:defRPr sz="19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2752" algn="l" defTabSz="1011376" rtl="0" eaLnBrk="1" latinLnBrk="0" hangingPunct="1">
              <a:defRPr sz="19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8440" algn="l" defTabSz="1011376" rtl="0" eaLnBrk="1" latinLnBrk="0" hangingPunct="1">
              <a:defRPr sz="19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4127" algn="l" defTabSz="1011376" rtl="0" eaLnBrk="1" latinLnBrk="0" hangingPunct="1">
              <a:defRPr sz="19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9815" algn="l" defTabSz="1011376" rtl="0" eaLnBrk="1" latinLnBrk="0" hangingPunct="1">
              <a:defRPr sz="19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5504" algn="l" defTabSz="1011376" rtl="0" eaLnBrk="1" latinLnBrk="0" hangingPunct="1">
              <a:defRPr sz="19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44083">
              <a:lnSpc>
                <a:spcPct val="85357"/>
              </a:lnSpc>
              <a:spcBef>
                <a:spcPts val="600"/>
              </a:spcBef>
              <a:defRPr/>
            </a:pPr>
            <a:r>
              <a:rPr lang="pt-BR" sz="2400" b="1" spc="50">
                <a:solidFill>
                  <a:schemeClr val="tx2"/>
                </a:solidFill>
                <a:latin typeface="Montserrat" pitchFamily="2" charset="77"/>
                <a:ea typeface="Verdana" panose="020B0604030504040204" pitchFamily="34" charset="0"/>
              </a:rPr>
              <a:t>402km</a:t>
            </a:r>
          </a:p>
        </p:txBody>
      </p:sp>
      <p:sp>
        <p:nvSpPr>
          <p:cNvPr id="12" name="TextBox 22, chunk 5">
            <a:extLst>
              <a:ext uri="{FF2B5EF4-FFF2-40B4-BE49-F238E27FC236}">
                <a16:creationId xmlns:a16="http://schemas.microsoft.com/office/drawing/2014/main" id="{0118D40A-3881-8C0E-0835-5C2E838F7628}"/>
              </a:ext>
            </a:extLst>
          </p:cNvPr>
          <p:cNvSpPr txBox="1"/>
          <p:nvPr/>
        </p:nvSpPr>
        <p:spPr>
          <a:xfrm>
            <a:off x="6318270" y="4080255"/>
            <a:ext cx="1394841" cy="8029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>
            <a:normAutofit/>
          </a:bodyPr>
          <a:lstStyle>
            <a:defPPr>
              <a:defRPr lang="en-US"/>
            </a:defPPr>
            <a:lvl1pPr marL="0" algn="l" defTabSz="1011376" rtl="0" eaLnBrk="1" latinLnBrk="0" hangingPunct="1">
              <a:defRPr sz="19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688" algn="l" defTabSz="1011376" rtl="0" eaLnBrk="1" latinLnBrk="0" hangingPunct="1">
              <a:defRPr sz="19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1376" algn="l" defTabSz="1011376" rtl="0" eaLnBrk="1" latinLnBrk="0" hangingPunct="1">
              <a:defRPr sz="19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7064" algn="l" defTabSz="1011376" rtl="0" eaLnBrk="1" latinLnBrk="0" hangingPunct="1">
              <a:defRPr sz="19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2752" algn="l" defTabSz="1011376" rtl="0" eaLnBrk="1" latinLnBrk="0" hangingPunct="1">
              <a:defRPr sz="19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8440" algn="l" defTabSz="1011376" rtl="0" eaLnBrk="1" latinLnBrk="0" hangingPunct="1">
              <a:defRPr sz="19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4127" algn="l" defTabSz="1011376" rtl="0" eaLnBrk="1" latinLnBrk="0" hangingPunct="1">
              <a:defRPr sz="19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9815" algn="l" defTabSz="1011376" rtl="0" eaLnBrk="1" latinLnBrk="0" hangingPunct="1">
              <a:defRPr sz="19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5504" algn="l" defTabSz="1011376" rtl="0" eaLnBrk="1" latinLnBrk="0" hangingPunct="1">
              <a:defRPr sz="19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100" b="1">
                <a:solidFill>
                  <a:schemeClr val="bg2"/>
                </a:solidFill>
                <a:latin typeface="Montserrat" pitchFamily="2" charset="77"/>
              </a:rPr>
              <a:t>de redes de água e esgoto</a:t>
            </a:r>
          </a:p>
        </p:txBody>
      </p:sp>
      <p:sp>
        <p:nvSpPr>
          <p:cNvPr id="14" name="TextBox 22, chunk 3">
            <a:extLst>
              <a:ext uri="{FF2B5EF4-FFF2-40B4-BE49-F238E27FC236}">
                <a16:creationId xmlns:a16="http://schemas.microsoft.com/office/drawing/2014/main" id="{92095F6D-E350-29BA-AEB0-95276E384579}"/>
              </a:ext>
            </a:extLst>
          </p:cNvPr>
          <p:cNvSpPr txBox="1"/>
          <p:nvPr/>
        </p:nvSpPr>
        <p:spPr>
          <a:xfrm>
            <a:off x="8189379" y="4292108"/>
            <a:ext cx="1580808" cy="981504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>
            <a:normAutofit/>
          </a:bodyPr>
          <a:lstStyle>
            <a:defPPr>
              <a:defRPr lang="en-US"/>
            </a:defPPr>
            <a:lvl1pPr marL="0" algn="l" defTabSz="1011376" rtl="0" eaLnBrk="1" latinLnBrk="0" hangingPunct="1">
              <a:defRPr sz="19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688" algn="l" defTabSz="1011376" rtl="0" eaLnBrk="1" latinLnBrk="0" hangingPunct="1">
              <a:defRPr sz="19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1376" algn="l" defTabSz="1011376" rtl="0" eaLnBrk="1" latinLnBrk="0" hangingPunct="1">
              <a:defRPr sz="19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7064" algn="l" defTabSz="1011376" rtl="0" eaLnBrk="1" latinLnBrk="0" hangingPunct="1">
              <a:defRPr sz="19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2752" algn="l" defTabSz="1011376" rtl="0" eaLnBrk="1" latinLnBrk="0" hangingPunct="1">
              <a:defRPr sz="19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8440" algn="l" defTabSz="1011376" rtl="0" eaLnBrk="1" latinLnBrk="0" hangingPunct="1">
              <a:defRPr sz="19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4127" algn="l" defTabSz="1011376" rtl="0" eaLnBrk="1" latinLnBrk="0" hangingPunct="1">
              <a:defRPr sz="19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9815" algn="l" defTabSz="1011376" rtl="0" eaLnBrk="1" latinLnBrk="0" hangingPunct="1">
              <a:defRPr sz="19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5504" algn="l" defTabSz="1011376" rtl="0" eaLnBrk="1" latinLnBrk="0" hangingPunct="1">
              <a:defRPr sz="19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3571"/>
              </a:lnSpc>
              <a:spcBef>
                <a:spcPts val="0"/>
              </a:spcBef>
            </a:pPr>
            <a:r>
              <a:rPr lang="pt-BR" sz="1100">
                <a:solidFill>
                  <a:schemeClr val="bg2"/>
                </a:solidFill>
                <a:latin typeface="Montserrat" pitchFamily="2" charset="77"/>
              </a:rPr>
              <a:t>na modernização e ampliação da </a:t>
            </a:r>
            <a:r>
              <a:rPr lang="pt-BR" sz="1100" b="1">
                <a:solidFill>
                  <a:schemeClr val="bg2"/>
                </a:solidFill>
                <a:latin typeface="Montserrat" pitchFamily="2" charset="77"/>
              </a:rPr>
              <a:t>ETE Barra</a:t>
            </a:r>
            <a:endParaRPr lang="pt-BR" sz="1100" b="1">
              <a:solidFill>
                <a:schemeClr val="bg2"/>
              </a:solidFill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3B93BC77-8749-DF75-3BC8-1D1243CDF633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287171" y="1887005"/>
            <a:ext cx="1077478" cy="1052421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E2D79D0B-2677-61BB-F4E8-5E52231761BD}"/>
              </a:ext>
            </a:extLst>
          </p:cNvPr>
          <p:cNvSpPr txBox="1"/>
          <p:nvPr/>
        </p:nvSpPr>
        <p:spPr>
          <a:xfrm>
            <a:off x="314764" y="4599548"/>
            <a:ext cx="168581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b="1" spc="50" dirty="0">
                <a:solidFill>
                  <a:schemeClr val="bg2"/>
                </a:solidFill>
                <a:latin typeface="Montserrat"/>
                <a:ea typeface="Verdana"/>
              </a:rPr>
              <a:t>da Barra da Tijuca e Jacarepaguá</a:t>
            </a:r>
            <a:endParaRPr lang="pt-BR" sz="1100" dirty="0">
              <a:solidFill>
                <a:schemeClr val="bg2"/>
              </a:solidFill>
            </a:endParaRPr>
          </a:p>
        </p:txBody>
      </p:sp>
      <p:sp>
        <p:nvSpPr>
          <p:cNvPr id="22" name="TextBox 22">
            <a:extLst>
              <a:ext uri="{FF2B5EF4-FFF2-40B4-BE49-F238E27FC236}">
                <a16:creationId xmlns:a16="http://schemas.microsoft.com/office/drawing/2014/main" id="{AA4BB2EC-AFC1-6EDB-2C8E-98B67A6B9BA1}"/>
              </a:ext>
            </a:extLst>
          </p:cNvPr>
          <p:cNvSpPr txBox="1"/>
          <p:nvPr/>
        </p:nvSpPr>
        <p:spPr>
          <a:xfrm>
            <a:off x="2286888" y="4744428"/>
            <a:ext cx="1499946" cy="338554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 anchor="t">
            <a:spAutoFit/>
          </a:bodyPr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defRPr sz="1800">
                <a:solidFill>
                  <a:schemeClr val="bg2"/>
                </a:solidFill>
                <a:latin typeface="+mn-lt"/>
                <a:cs typeface="Arial Narrow" pitchFamily="34" charset="0"/>
              </a:defRPr>
            </a:lvl1pPr>
          </a:lstStyle>
          <a:p>
            <a:pPr algn="l" defTabSz="844083">
              <a:lnSpc>
                <a:spcPct val="100000"/>
              </a:lnSpc>
              <a:spcBef>
                <a:spcPts val="600"/>
              </a:spcBef>
              <a:defRPr/>
            </a:pPr>
            <a:r>
              <a:rPr lang="pt-BR" sz="1100" b="1" spc="50" dirty="0">
                <a:latin typeface="Montserrat" pitchFamily="2" charset="77"/>
                <a:ea typeface="Verdana"/>
              </a:rPr>
              <a:t>áreas irregulares não urbanizadas</a:t>
            </a:r>
            <a:endParaRPr lang="pt-BR" sz="1100" b="1" spc="50" dirty="0">
              <a:solidFill>
                <a:schemeClr val="tx2"/>
              </a:solidFill>
              <a:latin typeface="Montserrat" pitchFamily="2" charset="77"/>
              <a:ea typeface="Verdana"/>
            </a:endParaRPr>
          </a:p>
        </p:txBody>
      </p:sp>
      <p:pic>
        <p:nvPicPr>
          <p:cNvPr id="6" name="Imagem 5" descr="Logotipo&#10;&#10;O conteúdo gerado por IA pode estar incorreto.">
            <a:extLst>
              <a:ext uri="{FF2B5EF4-FFF2-40B4-BE49-F238E27FC236}">
                <a16:creationId xmlns:a16="http://schemas.microsoft.com/office/drawing/2014/main" id="{6DBE0D7F-6383-699C-1AEA-928A27F82D4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910" y="351486"/>
            <a:ext cx="944276" cy="438066"/>
          </a:xfrm>
          <a:prstGeom prst="rect">
            <a:avLst/>
          </a:prstGeom>
        </p:spPr>
      </p:pic>
      <p:sp>
        <p:nvSpPr>
          <p:cNvPr id="11" name="TextBox 22">
            <a:extLst>
              <a:ext uri="{FF2B5EF4-FFF2-40B4-BE49-F238E27FC236}">
                <a16:creationId xmlns:a16="http://schemas.microsoft.com/office/drawing/2014/main" id="{4920B502-C457-4F45-98D1-C03B2D1853FE}"/>
              </a:ext>
            </a:extLst>
          </p:cNvPr>
          <p:cNvSpPr txBox="1"/>
          <p:nvPr/>
        </p:nvSpPr>
        <p:spPr>
          <a:xfrm>
            <a:off x="8149596" y="3584102"/>
            <a:ext cx="1411688" cy="627864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>
            <a:spAutoFit/>
          </a:bodyPr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defRPr sz="1800">
                <a:solidFill>
                  <a:schemeClr val="bg2"/>
                </a:solidFill>
                <a:latin typeface="+mn-lt"/>
                <a:cs typeface="Arial Narrow" pitchFamily="34" charset="0"/>
              </a:defRPr>
            </a:lvl1pPr>
          </a:lstStyle>
          <a:p>
            <a:pPr algn="l" defTabSz="844083">
              <a:lnSpc>
                <a:spcPct val="85357"/>
              </a:lnSpc>
              <a:spcBef>
                <a:spcPts val="600"/>
              </a:spcBef>
              <a:defRPr/>
            </a:pPr>
            <a:r>
              <a:rPr lang="pt-BR" sz="2400" b="1" spc="50">
                <a:solidFill>
                  <a:schemeClr val="tx2"/>
                </a:solidFill>
                <a:latin typeface="Montserrat" pitchFamily="2" charset="77"/>
                <a:ea typeface="Verdana" panose="020B0604030504040204" pitchFamily="34" charset="0"/>
              </a:rPr>
              <a:t>R$ 170 milhões</a:t>
            </a:r>
          </a:p>
        </p:txBody>
      </p:sp>
    </p:spTree>
    <p:extLst>
      <p:ext uri="{BB962C8B-B14F-4D97-AF65-F5344CB8AC3E}">
        <p14:creationId xmlns:p14="http://schemas.microsoft.com/office/powerpoint/2010/main" val="170518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190778-925C-F355-D8BC-A6E83E892E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Barco em um corpo de água com montanha ao fundo&#10;&#10;O conteúdo gerado por IA pode estar incorreto.">
            <a:extLst>
              <a:ext uri="{FF2B5EF4-FFF2-40B4-BE49-F238E27FC236}">
                <a16:creationId xmlns:a16="http://schemas.microsoft.com/office/drawing/2014/main" id="{19A00063-1F96-FDD7-3706-D9917FBDAE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2" r="28513" b="2557"/>
          <a:stretch>
            <a:fillRect/>
          </a:stretch>
        </p:blipFill>
        <p:spPr>
          <a:xfrm>
            <a:off x="1" y="0"/>
            <a:ext cx="4874795" cy="5715000"/>
          </a:xfrm>
          <a:prstGeom prst="rect">
            <a:avLst/>
          </a:prstGeom>
        </p:spPr>
      </p:pic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541CA13A-51AF-3DEF-1EEC-EB0E5063502E}"/>
              </a:ext>
            </a:extLst>
          </p:cNvPr>
          <p:cNvSpPr txBox="1">
            <a:spLocks/>
          </p:cNvSpPr>
          <p:nvPr/>
        </p:nvSpPr>
        <p:spPr>
          <a:xfrm>
            <a:off x="5852130" y="1474985"/>
            <a:ext cx="3805210" cy="3686392"/>
          </a:xfrm>
          <a:prstGeom prst="rect">
            <a:avLst/>
          </a:prstGeom>
        </p:spPr>
        <p:txBody>
          <a:bodyPr vert="horz" lIns="75724" tIns="37862" rIns="75724" bIns="37862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SzPct val="50000"/>
              <a:buFont typeface="Arial" panose="020B0604020202020204" pitchFamily="34" charset="0"/>
              <a:buBlip>
                <a:blip r:embed="rId3"/>
              </a:buBlip>
            </a:pPr>
            <a:r>
              <a:rPr lang="pt-BR" sz="1400" b="1" dirty="0">
                <a:solidFill>
                  <a:srgbClr val="004B55"/>
                </a:solidFill>
                <a:latin typeface="Montserrat" pitchFamily="2" charset="77"/>
              </a:rPr>
              <a:t>R$ 250 milhões </a:t>
            </a:r>
            <a:r>
              <a:rPr lang="pt-BR" sz="1400" dirty="0">
                <a:solidFill>
                  <a:srgbClr val="004B55"/>
                </a:solidFill>
                <a:latin typeface="Montserrat" pitchFamily="2" charset="77"/>
              </a:rPr>
              <a:t>investidos em ações de dragagem e na criação de três novas áreas de manguezal;</a:t>
            </a:r>
          </a:p>
          <a:p>
            <a:pPr>
              <a:lnSpc>
                <a:spcPct val="100000"/>
              </a:lnSpc>
              <a:buSzPct val="50000"/>
              <a:buFont typeface="Arial" panose="020B0604020202020204" pitchFamily="34" charset="0"/>
              <a:buBlip>
                <a:blip r:embed="rId3"/>
              </a:buBlip>
            </a:pPr>
            <a:r>
              <a:rPr lang="pt-BR" sz="1400" b="1" dirty="0">
                <a:solidFill>
                  <a:srgbClr val="004B55"/>
                </a:solidFill>
                <a:latin typeface="Montserrat" pitchFamily="2" charset="77"/>
              </a:rPr>
              <a:t>Objetivo principal: </a:t>
            </a:r>
            <a:r>
              <a:rPr lang="pt-BR" sz="1400" dirty="0">
                <a:solidFill>
                  <a:srgbClr val="004B55"/>
                </a:solidFill>
                <a:latin typeface="Montserrat" pitchFamily="2" charset="77"/>
              </a:rPr>
              <a:t>recuperação dos canais de ligação das lagoas com o oceano, proporcionando melhoria na troca hídrica e aumentando oxigenação das águas;</a:t>
            </a:r>
          </a:p>
          <a:p>
            <a:pPr>
              <a:lnSpc>
                <a:spcPct val="100000"/>
              </a:lnSpc>
              <a:buSzPct val="50000"/>
              <a:buFont typeface="Arial" panose="020B0604020202020204" pitchFamily="34" charset="0"/>
              <a:buBlip>
                <a:blip r:embed="rId3"/>
              </a:buBlip>
            </a:pPr>
            <a:r>
              <a:rPr lang="pt-BR" sz="1400" dirty="0">
                <a:solidFill>
                  <a:srgbClr val="004B55"/>
                </a:solidFill>
                <a:latin typeface="Montserrat" pitchFamily="2" charset="77"/>
              </a:rPr>
              <a:t>Até o final do projeto, </a:t>
            </a:r>
            <a:r>
              <a:rPr lang="pt-BR" sz="1400" b="1" dirty="0">
                <a:solidFill>
                  <a:srgbClr val="004B55"/>
                </a:solidFill>
                <a:latin typeface="Montserrat" pitchFamily="2" charset="77"/>
              </a:rPr>
              <a:t>240 mil mudas </a:t>
            </a:r>
            <a:r>
              <a:rPr lang="pt-BR" sz="1400" dirty="0">
                <a:solidFill>
                  <a:srgbClr val="004B55"/>
                </a:solidFill>
                <a:latin typeface="Montserrat" pitchFamily="2" charset="77"/>
              </a:rPr>
              <a:t>de espécies de manguezal serão plantadas, fundamentais no combate às mudanças climáticas;</a:t>
            </a:r>
          </a:p>
          <a:p>
            <a:pPr>
              <a:lnSpc>
                <a:spcPct val="100000"/>
              </a:lnSpc>
              <a:buSzPct val="50000"/>
              <a:buFont typeface="Arial" panose="020B0604020202020204" pitchFamily="34" charset="0"/>
              <a:buBlip>
                <a:blip r:embed="rId3"/>
              </a:buBlip>
            </a:pPr>
            <a:r>
              <a:rPr lang="pt-BR" sz="1400" b="1" dirty="0">
                <a:solidFill>
                  <a:srgbClr val="004B55"/>
                </a:solidFill>
                <a:latin typeface="Montserrat" pitchFamily="2" charset="77"/>
              </a:rPr>
              <a:t>328 piscinas olímpicas* </a:t>
            </a:r>
            <a:r>
              <a:rPr lang="pt-BR" sz="1400" dirty="0">
                <a:solidFill>
                  <a:srgbClr val="004B55"/>
                </a:solidFill>
                <a:latin typeface="Montserrat" pitchFamily="2" charset="77"/>
              </a:rPr>
              <a:t>dragadas até setembro de 2025.</a:t>
            </a:r>
          </a:p>
          <a:p>
            <a:pPr>
              <a:lnSpc>
                <a:spcPct val="100000"/>
              </a:lnSpc>
              <a:buSzPct val="50000"/>
              <a:buFont typeface="Arial" panose="020B0604020202020204" pitchFamily="34" charset="0"/>
              <a:buBlip>
                <a:blip r:embed="rId3"/>
              </a:buBlip>
            </a:pPr>
            <a:endParaRPr lang="pt-BR" sz="1400" dirty="0">
              <a:solidFill>
                <a:schemeClr val="bg2"/>
              </a:solidFill>
            </a:endParaRPr>
          </a:p>
          <a:p>
            <a:pPr>
              <a:lnSpc>
                <a:spcPct val="100000"/>
              </a:lnSpc>
              <a:buSzPct val="50000"/>
              <a:buBlip>
                <a:blip r:embed="rId3"/>
              </a:buBlip>
            </a:pPr>
            <a:endParaRPr lang="pt-BR" sz="1400" dirty="0">
              <a:solidFill>
                <a:schemeClr val="bg2"/>
              </a:solidFill>
            </a:endParaRPr>
          </a:p>
          <a:p>
            <a:pPr>
              <a:lnSpc>
                <a:spcPct val="100000"/>
              </a:lnSpc>
              <a:buSzPct val="50000"/>
              <a:buBlip>
                <a:blip r:embed="rId3"/>
              </a:buBlip>
            </a:pPr>
            <a:endParaRPr lang="pt-BR" sz="14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buSzPct val="50000"/>
              <a:buFont typeface="Arial" panose="020B0604020202020204" pitchFamily="34" charset="0"/>
              <a:buBlip>
                <a:blip r:embed="rId3"/>
              </a:buBlip>
            </a:pPr>
            <a:endParaRPr lang="pt-BR" sz="1400" dirty="0">
              <a:solidFill>
                <a:srgbClr val="004B55"/>
              </a:solidFill>
              <a:latin typeface="Montserrat" pitchFamily="2" charset="77"/>
            </a:endParaRPr>
          </a:p>
          <a:p>
            <a:pPr>
              <a:lnSpc>
                <a:spcPct val="100000"/>
              </a:lnSpc>
              <a:buSzPct val="50000"/>
              <a:buFont typeface="Arial" panose="020B0604020202020204" pitchFamily="34" charset="0"/>
              <a:buBlip>
                <a:blip r:embed="rId3"/>
              </a:buBlip>
            </a:pPr>
            <a:endParaRPr lang="pt-BR" sz="1400" dirty="0">
              <a:solidFill>
                <a:srgbClr val="004B55"/>
              </a:solidFill>
              <a:latin typeface="Montserrat" pitchFamily="2" charset="77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1EE392A-03D9-663F-4F54-A6B071B0CAD4}"/>
              </a:ext>
            </a:extLst>
          </p:cNvPr>
          <p:cNvGrpSpPr/>
          <p:nvPr/>
        </p:nvGrpSpPr>
        <p:grpSpPr>
          <a:xfrm>
            <a:off x="5852130" y="5173443"/>
            <a:ext cx="4038600" cy="541557"/>
            <a:chOff x="0" y="6321073"/>
            <a:chExt cx="4004072" cy="536927"/>
          </a:xfrm>
        </p:grpSpPr>
        <p:pic>
          <p:nvPicPr>
            <p:cNvPr id="10" name="Imagem 12">
              <a:extLst>
                <a:ext uri="{FF2B5EF4-FFF2-40B4-BE49-F238E27FC236}">
                  <a16:creationId xmlns:a16="http://schemas.microsoft.com/office/drawing/2014/main" id="{ADB9C889-EB4D-F23D-8FED-D6EAAD6078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6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H="1">
              <a:off x="216025" y="6321073"/>
              <a:ext cx="3788047" cy="536927"/>
            </a:xfrm>
            <a:prstGeom prst="rect">
              <a:avLst/>
            </a:prstGeom>
          </p:spPr>
        </p:pic>
        <p:pic>
          <p:nvPicPr>
            <p:cNvPr id="11" name="Imagem 13">
              <a:extLst>
                <a:ext uri="{FF2B5EF4-FFF2-40B4-BE49-F238E27FC236}">
                  <a16:creationId xmlns:a16="http://schemas.microsoft.com/office/drawing/2014/main" id="{33050467-43E0-6D5B-9FA2-D44730574E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alphaModFix amt="6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0" y="6487532"/>
              <a:ext cx="2610873" cy="370071"/>
            </a:xfrm>
            <a:prstGeom prst="rect">
              <a:avLst/>
            </a:prstGeom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CD5E2554-A5F9-BDAF-FE30-B1CA80AAFA34}"/>
              </a:ext>
            </a:extLst>
          </p:cNvPr>
          <p:cNvSpPr txBox="1">
            <a:spLocks/>
          </p:cNvSpPr>
          <p:nvPr/>
        </p:nvSpPr>
        <p:spPr>
          <a:xfrm>
            <a:off x="5852130" y="392219"/>
            <a:ext cx="7827866" cy="7752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004B55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pt-BR" sz="2400">
                <a:solidFill>
                  <a:schemeClr val="bg2"/>
                </a:solidFill>
              </a:rPr>
              <a:t>Revitalização do </a:t>
            </a:r>
          </a:p>
          <a:p>
            <a:r>
              <a:rPr lang="pt-BR" sz="2400">
                <a:solidFill>
                  <a:schemeClr val="bg2"/>
                </a:solidFill>
              </a:rPr>
              <a:t>Complexo Lagunar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51FF71C5-7FA2-6451-A42A-802C82B2C196}"/>
              </a:ext>
            </a:extLst>
          </p:cNvPr>
          <p:cNvSpPr/>
          <p:nvPr/>
        </p:nvSpPr>
        <p:spPr>
          <a:xfrm>
            <a:off x="1" y="0"/>
            <a:ext cx="4874795" cy="5755038"/>
          </a:xfrm>
          <a:prstGeom prst="rect">
            <a:avLst/>
          </a:prstGeom>
          <a:solidFill>
            <a:schemeClr val="accent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596F6E7-1523-B128-20CD-310192CA97ED}"/>
              </a:ext>
            </a:extLst>
          </p:cNvPr>
          <p:cNvSpPr txBox="1">
            <a:spLocks/>
          </p:cNvSpPr>
          <p:nvPr/>
        </p:nvSpPr>
        <p:spPr>
          <a:xfrm>
            <a:off x="586649" y="344034"/>
            <a:ext cx="7827866" cy="13163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004B55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pt-BR" sz="870" b="0"/>
              <a:t>IGUÁ RIO</a:t>
            </a:r>
            <a:endParaRPr lang="en-US" sz="870" b="0"/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BC9D37C1-3A30-7A65-82E1-560ED8FED11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8" t="5783" r="16152" b="7901"/>
          <a:stretch>
            <a:fillRect/>
          </a:stretch>
        </p:blipFill>
        <p:spPr>
          <a:xfrm>
            <a:off x="3889545" y="3587440"/>
            <a:ext cx="1940528" cy="1940528"/>
          </a:xfrm>
          <a:custGeom>
            <a:avLst/>
            <a:gdLst>
              <a:gd name="connsiteX0" fmla="*/ 970264 w 1940528"/>
              <a:gd name="connsiteY0" fmla="*/ 0 h 1940528"/>
              <a:gd name="connsiteX1" fmla="*/ 1940528 w 1940528"/>
              <a:gd name="connsiteY1" fmla="*/ 970264 h 1940528"/>
              <a:gd name="connsiteX2" fmla="*/ 970264 w 1940528"/>
              <a:gd name="connsiteY2" fmla="*/ 1940528 h 1940528"/>
              <a:gd name="connsiteX3" fmla="*/ 0 w 1940528"/>
              <a:gd name="connsiteY3" fmla="*/ 970264 h 1940528"/>
              <a:gd name="connsiteX4" fmla="*/ 970264 w 1940528"/>
              <a:gd name="connsiteY4" fmla="*/ 0 h 1940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528" h="1940528">
                <a:moveTo>
                  <a:pt x="970264" y="0"/>
                </a:moveTo>
                <a:cubicBezTo>
                  <a:pt x="1506126" y="0"/>
                  <a:pt x="1940528" y="434402"/>
                  <a:pt x="1940528" y="970264"/>
                </a:cubicBezTo>
                <a:cubicBezTo>
                  <a:pt x="1940528" y="1506126"/>
                  <a:pt x="1506126" y="1940528"/>
                  <a:pt x="970264" y="1940528"/>
                </a:cubicBezTo>
                <a:cubicBezTo>
                  <a:pt x="434402" y="1940528"/>
                  <a:pt x="0" y="1506126"/>
                  <a:pt x="0" y="970264"/>
                </a:cubicBezTo>
                <a:cubicBezTo>
                  <a:pt x="0" y="434402"/>
                  <a:pt x="434402" y="0"/>
                  <a:pt x="970264" y="0"/>
                </a:cubicBezTo>
                <a:close/>
              </a:path>
            </a:pathLst>
          </a:cu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57E6299D-5C9C-9C02-DC59-AE80EE068A66}"/>
              </a:ext>
            </a:extLst>
          </p:cNvPr>
          <p:cNvSpPr txBox="1"/>
          <p:nvPr/>
        </p:nvSpPr>
        <p:spPr>
          <a:xfrm rot="16200000">
            <a:off x="7994681" y="3580756"/>
            <a:ext cx="380520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" i="1" dirty="0">
                <a:solidFill>
                  <a:schemeClr val="bg2"/>
                </a:solidFill>
              </a:rPr>
              <a:t>*Ref. Piscina olímpica: 2.500 m³</a:t>
            </a:r>
          </a:p>
        </p:txBody>
      </p:sp>
    </p:spTree>
    <p:extLst>
      <p:ext uri="{BB962C8B-B14F-4D97-AF65-F5344CB8AC3E}">
        <p14:creationId xmlns:p14="http://schemas.microsoft.com/office/powerpoint/2010/main" val="1281060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ço Reservado para Imagem 8">
            <a:extLst>
              <a:ext uri="{FF2B5EF4-FFF2-40B4-BE49-F238E27FC236}">
                <a16:creationId xmlns:a16="http://schemas.microsoft.com/office/drawing/2014/main" id="{A4110884-DC32-67D9-A299-792CE0E2DB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7" r="26177"/>
          <a:stretch/>
        </p:blipFill>
        <p:spPr>
          <a:xfrm>
            <a:off x="5221705" y="0"/>
            <a:ext cx="4874795" cy="5755038"/>
          </a:xfrm>
          <a:prstGeom prst="rect">
            <a:avLst/>
          </a:prstGeom>
        </p:spPr>
      </p:pic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A8456A49-04C9-E0F1-8E04-2C2C98C6091E}"/>
              </a:ext>
            </a:extLst>
          </p:cNvPr>
          <p:cNvSpPr txBox="1">
            <a:spLocks/>
          </p:cNvSpPr>
          <p:nvPr/>
        </p:nvSpPr>
        <p:spPr>
          <a:xfrm>
            <a:off x="636404" y="1651981"/>
            <a:ext cx="3805210" cy="3686392"/>
          </a:xfrm>
          <a:prstGeom prst="rect">
            <a:avLst/>
          </a:prstGeom>
        </p:spPr>
        <p:txBody>
          <a:bodyPr vert="horz" lIns="75724" tIns="37862" rIns="75724" bIns="37862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SzPct val="50000"/>
              <a:buFont typeface="Arial" panose="020B0604020202020204" pitchFamily="34" charset="0"/>
              <a:buBlip>
                <a:blip r:embed="rId3"/>
              </a:buBlip>
            </a:pPr>
            <a:r>
              <a:rPr lang="pt-BR" sz="1600" dirty="0">
                <a:solidFill>
                  <a:srgbClr val="004B55"/>
                </a:solidFill>
                <a:latin typeface="Montserrat" pitchFamily="2" charset="77"/>
              </a:rPr>
              <a:t>Modernização de elevatórias de água e esgoto: R$ 120 milhões em </a:t>
            </a:r>
            <a:r>
              <a:rPr lang="pt-BR" sz="1600" b="1" dirty="0">
                <a:solidFill>
                  <a:schemeClr val="tx2"/>
                </a:solidFill>
                <a:latin typeface="Montserrat" pitchFamily="2" charset="77"/>
              </a:rPr>
              <a:t>segurança operacional</a:t>
            </a:r>
            <a:r>
              <a:rPr lang="pt-BR" sz="1600" dirty="0">
                <a:solidFill>
                  <a:srgbClr val="004B55"/>
                </a:solidFill>
                <a:latin typeface="Montserrat" pitchFamily="2" charset="77"/>
              </a:rPr>
              <a:t>;</a:t>
            </a:r>
          </a:p>
          <a:p>
            <a:pPr>
              <a:lnSpc>
                <a:spcPct val="110000"/>
              </a:lnSpc>
              <a:buSzPct val="50000"/>
              <a:buBlip>
                <a:blip r:embed="rId3"/>
              </a:buBlip>
            </a:pPr>
            <a:r>
              <a:rPr lang="pt-BR" sz="1600" b="1" dirty="0">
                <a:solidFill>
                  <a:schemeClr val="bg2"/>
                </a:solidFill>
              </a:rPr>
              <a:t>Combate à perdas: </a:t>
            </a:r>
            <a:r>
              <a:rPr lang="pt-BR" sz="1600" dirty="0">
                <a:solidFill>
                  <a:schemeClr val="bg2"/>
                </a:solidFill>
              </a:rPr>
              <a:t>investimento em setorização e instalação de </a:t>
            </a:r>
            <a:r>
              <a:rPr lang="pt-BR" sz="1600" dirty="0" err="1">
                <a:solidFill>
                  <a:schemeClr val="bg2"/>
                </a:solidFill>
              </a:rPr>
              <a:t>macromedidores</a:t>
            </a:r>
            <a:r>
              <a:rPr lang="pt-BR" sz="1600" dirty="0">
                <a:solidFill>
                  <a:schemeClr val="bg2"/>
                </a:solidFill>
              </a:rPr>
              <a:t> para maior controle da distribuição;</a:t>
            </a:r>
          </a:p>
          <a:p>
            <a:pPr>
              <a:lnSpc>
                <a:spcPct val="110000"/>
              </a:lnSpc>
              <a:buSzPct val="50000"/>
              <a:buBlip>
                <a:blip r:embed="rId3"/>
              </a:buBlip>
            </a:pPr>
            <a:r>
              <a:rPr lang="pt-BR" sz="1600" b="1" dirty="0">
                <a:solidFill>
                  <a:schemeClr val="bg2"/>
                </a:solidFill>
              </a:rPr>
              <a:t>Comunidade Parque Dois Irmãos</a:t>
            </a:r>
            <a:r>
              <a:rPr lang="pt-BR" sz="1600" dirty="0">
                <a:solidFill>
                  <a:schemeClr val="bg2"/>
                </a:solidFill>
              </a:rPr>
              <a:t>: </a:t>
            </a:r>
            <a:r>
              <a:rPr lang="pt-BR" sz="1600" b="1" dirty="0">
                <a:solidFill>
                  <a:schemeClr val="bg2"/>
                </a:solidFill>
              </a:rPr>
              <a:t>11 mil pessoas </a:t>
            </a:r>
            <a:r>
              <a:rPr lang="pt-BR" sz="1600" dirty="0">
                <a:solidFill>
                  <a:schemeClr val="bg2"/>
                </a:solidFill>
              </a:rPr>
              <a:t>beneficiadas com saneamento básico pela primeira vez;</a:t>
            </a:r>
          </a:p>
          <a:p>
            <a:pPr>
              <a:lnSpc>
                <a:spcPct val="110000"/>
              </a:lnSpc>
              <a:buSzPct val="50000"/>
              <a:buBlip>
                <a:blip r:embed="rId3"/>
              </a:buBlip>
            </a:pPr>
            <a:r>
              <a:rPr lang="pt-BR" sz="1600" b="1" dirty="0">
                <a:solidFill>
                  <a:schemeClr val="bg2"/>
                </a:solidFill>
              </a:rPr>
              <a:t>Ampliação e modernização da ETE Barra</a:t>
            </a:r>
            <a:r>
              <a:rPr lang="pt-BR" sz="1600" dirty="0">
                <a:solidFill>
                  <a:schemeClr val="bg2"/>
                </a:solidFill>
              </a:rPr>
              <a:t>: 50% a mais de volume de efluentes tratados.</a:t>
            </a:r>
          </a:p>
          <a:p>
            <a:pPr>
              <a:lnSpc>
                <a:spcPct val="110000"/>
              </a:lnSpc>
              <a:buSzPct val="50000"/>
              <a:buBlip>
                <a:blip r:embed="rId3"/>
              </a:buBlip>
            </a:pPr>
            <a:endParaRPr lang="pt-BR" sz="1600" dirty="0">
              <a:solidFill>
                <a:schemeClr val="bg2"/>
              </a:solidFill>
            </a:endParaRPr>
          </a:p>
          <a:p>
            <a:pPr>
              <a:lnSpc>
                <a:spcPct val="110000"/>
              </a:lnSpc>
              <a:buSzPct val="50000"/>
              <a:buBlip>
                <a:blip r:embed="rId3"/>
              </a:buBlip>
            </a:pPr>
            <a:endParaRPr lang="pt-BR" sz="1600" b="1" dirty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  <a:buSzPct val="50000"/>
              <a:buFont typeface="Arial" panose="020B0604020202020204" pitchFamily="34" charset="0"/>
              <a:buBlip>
                <a:blip r:embed="rId3"/>
              </a:buBlip>
            </a:pPr>
            <a:endParaRPr lang="pt-BR" sz="1159" dirty="0">
              <a:solidFill>
                <a:srgbClr val="004B55"/>
              </a:solidFill>
              <a:latin typeface="Montserrat" pitchFamily="2" charset="77"/>
            </a:endParaRPr>
          </a:p>
          <a:p>
            <a:pPr>
              <a:lnSpc>
                <a:spcPct val="110000"/>
              </a:lnSpc>
              <a:buSzPct val="50000"/>
              <a:buFont typeface="Arial" panose="020B0604020202020204" pitchFamily="34" charset="0"/>
              <a:buBlip>
                <a:blip r:embed="rId3"/>
              </a:buBlip>
            </a:pPr>
            <a:endParaRPr lang="pt-BR" sz="1159" dirty="0">
              <a:solidFill>
                <a:srgbClr val="004B55"/>
              </a:solidFill>
              <a:latin typeface="Montserrat" pitchFamily="2" charset="77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A647B27-660A-4B6C-FD4D-E108F59BDA53}"/>
              </a:ext>
            </a:extLst>
          </p:cNvPr>
          <p:cNvGrpSpPr/>
          <p:nvPr/>
        </p:nvGrpSpPr>
        <p:grpSpPr>
          <a:xfrm>
            <a:off x="0" y="5170881"/>
            <a:ext cx="4038600" cy="541557"/>
            <a:chOff x="0" y="6321073"/>
            <a:chExt cx="4004072" cy="536927"/>
          </a:xfrm>
        </p:grpSpPr>
        <p:pic>
          <p:nvPicPr>
            <p:cNvPr id="10" name="Imagem 12">
              <a:extLst>
                <a:ext uri="{FF2B5EF4-FFF2-40B4-BE49-F238E27FC236}">
                  <a16:creationId xmlns:a16="http://schemas.microsoft.com/office/drawing/2014/main" id="{443FB788-46B4-5FAF-FFBE-B2372FC0D3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6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H="1">
              <a:off x="216025" y="6321073"/>
              <a:ext cx="3788047" cy="536927"/>
            </a:xfrm>
            <a:prstGeom prst="rect">
              <a:avLst/>
            </a:prstGeom>
          </p:spPr>
        </p:pic>
        <p:pic>
          <p:nvPicPr>
            <p:cNvPr id="11" name="Imagem 13">
              <a:extLst>
                <a:ext uri="{FF2B5EF4-FFF2-40B4-BE49-F238E27FC236}">
                  <a16:creationId xmlns:a16="http://schemas.microsoft.com/office/drawing/2014/main" id="{BE61BA86-D436-6E68-811D-DF85A56D9E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alphaModFix amt="6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0" y="6487532"/>
              <a:ext cx="2610873" cy="370071"/>
            </a:xfrm>
            <a:prstGeom prst="rect">
              <a:avLst/>
            </a:prstGeom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20F8530D-B825-4B22-FB49-57C2DB456C5D}"/>
              </a:ext>
            </a:extLst>
          </p:cNvPr>
          <p:cNvSpPr txBox="1">
            <a:spLocks/>
          </p:cNvSpPr>
          <p:nvPr/>
        </p:nvSpPr>
        <p:spPr>
          <a:xfrm>
            <a:off x="586649" y="642459"/>
            <a:ext cx="7827866" cy="7752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004B55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pt-BR" sz="2400">
                <a:solidFill>
                  <a:schemeClr val="bg2"/>
                </a:solidFill>
              </a:rPr>
              <a:t>Principais investimentos </a:t>
            </a:r>
          </a:p>
          <a:p>
            <a:r>
              <a:rPr lang="pt-BR" sz="2400">
                <a:solidFill>
                  <a:schemeClr val="bg2"/>
                </a:solidFill>
              </a:rPr>
              <a:t>no Rio de Janeiro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F5722D88-CE32-7C02-12C0-0B7BC291C7E2}"/>
              </a:ext>
            </a:extLst>
          </p:cNvPr>
          <p:cNvSpPr/>
          <p:nvPr/>
        </p:nvSpPr>
        <p:spPr>
          <a:xfrm>
            <a:off x="5221705" y="0"/>
            <a:ext cx="4874795" cy="5755038"/>
          </a:xfrm>
          <a:prstGeom prst="rect">
            <a:avLst/>
          </a:prstGeom>
          <a:solidFill>
            <a:schemeClr val="accent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D231BDF-10A3-3776-D760-E06924095E24}"/>
              </a:ext>
            </a:extLst>
          </p:cNvPr>
          <p:cNvSpPr txBox="1">
            <a:spLocks/>
          </p:cNvSpPr>
          <p:nvPr/>
        </p:nvSpPr>
        <p:spPr>
          <a:xfrm>
            <a:off x="586649" y="344034"/>
            <a:ext cx="7827866" cy="13163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004B55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pt-BR" sz="870" b="0"/>
              <a:t>IGUÁ RIO</a:t>
            </a:r>
            <a:endParaRPr lang="en-US" sz="870" b="0"/>
          </a:p>
        </p:txBody>
      </p:sp>
      <p:pic>
        <p:nvPicPr>
          <p:cNvPr id="18" name="Imagem 17" descr="Mulher em pé ao lado de uma planta&#10;&#10;O conteúdo gerado por IA pode estar incorreto.">
            <a:extLst>
              <a:ext uri="{FF2B5EF4-FFF2-40B4-BE49-F238E27FC236}">
                <a16:creationId xmlns:a16="http://schemas.microsoft.com/office/drawing/2014/main" id="{2E9908DC-E58B-7972-E5B5-324DBA821E1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9" t="11341" r="23909" b="10230"/>
          <a:stretch>
            <a:fillRect/>
          </a:stretch>
        </p:blipFill>
        <p:spPr>
          <a:xfrm>
            <a:off x="4441614" y="2712132"/>
            <a:ext cx="2028738" cy="2028738"/>
          </a:xfrm>
          <a:custGeom>
            <a:avLst/>
            <a:gdLst>
              <a:gd name="connsiteX0" fmla="*/ 1014370 w 2028738"/>
              <a:gd name="connsiteY0" fmla="*/ 0 h 2028738"/>
              <a:gd name="connsiteX1" fmla="*/ 2028738 w 2028738"/>
              <a:gd name="connsiteY1" fmla="*/ 1014369 h 2028738"/>
              <a:gd name="connsiteX2" fmla="*/ 1014370 w 2028738"/>
              <a:gd name="connsiteY2" fmla="*/ 2028738 h 2028738"/>
              <a:gd name="connsiteX3" fmla="*/ 0 w 2028738"/>
              <a:gd name="connsiteY3" fmla="*/ 1014369 h 2028738"/>
              <a:gd name="connsiteX4" fmla="*/ 1014370 w 2028738"/>
              <a:gd name="connsiteY4" fmla="*/ 0 h 2028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8738" h="2028738">
                <a:moveTo>
                  <a:pt x="1014370" y="0"/>
                </a:moveTo>
                <a:cubicBezTo>
                  <a:pt x="1574590" y="0"/>
                  <a:pt x="2028738" y="454148"/>
                  <a:pt x="2028738" y="1014369"/>
                </a:cubicBezTo>
                <a:cubicBezTo>
                  <a:pt x="2028738" y="1574590"/>
                  <a:pt x="1574590" y="2028738"/>
                  <a:pt x="1014370" y="2028738"/>
                </a:cubicBezTo>
                <a:cubicBezTo>
                  <a:pt x="454148" y="2028738"/>
                  <a:pt x="0" y="1574590"/>
                  <a:pt x="0" y="1014369"/>
                </a:cubicBezTo>
                <a:cubicBezTo>
                  <a:pt x="0" y="454148"/>
                  <a:pt x="454148" y="0"/>
                  <a:pt x="101437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14902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AE4F1F-D218-82D5-F3C0-7F9BF0692B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ço Reservado para Imagem 8">
            <a:extLst>
              <a:ext uri="{FF2B5EF4-FFF2-40B4-BE49-F238E27FC236}">
                <a16:creationId xmlns:a16="http://schemas.microsoft.com/office/drawing/2014/main" id="{A24225EE-02E4-DDE6-D6BC-CDAAB38D5A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5" r="21845"/>
          <a:stretch/>
        </p:blipFill>
        <p:spPr>
          <a:xfrm>
            <a:off x="0" y="-20019"/>
            <a:ext cx="4874795" cy="575503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70B6E4E-794C-0BC0-A13C-9A1FC3EA034C}"/>
              </a:ext>
            </a:extLst>
          </p:cNvPr>
          <p:cNvGrpSpPr/>
          <p:nvPr/>
        </p:nvGrpSpPr>
        <p:grpSpPr>
          <a:xfrm>
            <a:off x="5595918" y="5173443"/>
            <a:ext cx="4038600" cy="541557"/>
            <a:chOff x="0" y="6321073"/>
            <a:chExt cx="4004072" cy="536927"/>
          </a:xfrm>
        </p:grpSpPr>
        <p:pic>
          <p:nvPicPr>
            <p:cNvPr id="10" name="Imagem 12">
              <a:extLst>
                <a:ext uri="{FF2B5EF4-FFF2-40B4-BE49-F238E27FC236}">
                  <a16:creationId xmlns:a16="http://schemas.microsoft.com/office/drawing/2014/main" id="{638E0F89-FE76-79A5-A796-FD035074C6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6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H="1">
              <a:off x="216025" y="6321073"/>
              <a:ext cx="3788047" cy="536927"/>
            </a:xfrm>
            <a:prstGeom prst="rect">
              <a:avLst/>
            </a:prstGeom>
          </p:spPr>
        </p:pic>
        <p:pic>
          <p:nvPicPr>
            <p:cNvPr id="11" name="Imagem 13">
              <a:extLst>
                <a:ext uri="{FF2B5EF4-FFF2-40B4-BE49-F238E27FC236}">
                  <a16:creationId xmlns:a16="http://schemas.microsoft.com/office/drawing/2014/main" id="{1D2C7575-E014-0D52-19E1-CB47273E8B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6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0" y="6487532"/>
              <a:ext cx="2610873" cy="370071"/>
            </a:xfrm>
            <a:prstGeom prst="rect">
              <a:avLst/>
            </a:prstGeom>
          </p:spPr>
        </p:pic>
      </p:grpSp>
      <p:sp>
        <p:nvSpPr>
          <p:cNvPr id="20" name="Retângulo 19">
            <a:extLst>
              <a:ext uri="{FF2B5EF4-FFF2-40B4-BE49-F238E27FC236}">
                <a16:creationId xmlns:a16="http://schemas.microsoft.com/office/drawing/2014/main" id="{84CC2EF7-2A8D-9D99-50A1-3B45DE92C09F}"/>
              </a:ext>
            </a:extLst>
          </p:cNvPr>
          <p:cNvSpPr/>
          <p:nvPr/>
        </p:nvSpPr>
        <p:spPr>
          <a:xfrm>
            <a:off x="0" y="-40438"/>
            <a:ext cx="4874795" cy="5863722"/>
          </a:xfrm>
          <a:prstGeom prst="rect">
            <a:avLst/>
          </a:prstGeom>
          <a:solidFill>
            <a:schemeClr val="accent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D909FEBA-F415-7BF3-5842-5C009E08888C}"/>
              </a:ext>
            </a:extLst>
          </p:cNvPr>
          <p:cNvSpPr txBox="1">
            <a:spLocks/>
          </p:cNvSpPr>
          <p:nvPr/>
        </p:nvSpPr>
        <p:spPr>
          <a:xfrm>
            <a:off x="5667796" y="1754793"/>
            <a:ext cx="3805210" cy="3686392"/>
          </a:xfrm>
          <a:prstGeom prst="rect">
            <a:avLst/>
          </a:prstGeom>
        </p:spPr>
        <p:txBody>
          <a:bodyPr vert="horz" lIns="75724" tIns="37862" rIns="75724" bIns="37862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SzPct val="50000"/>
              <a:buFont typeface="Arial" panose="020B0604020202020204" pitchFamily="34" charset="0"/>
              <a:buBlip>
                <a:blip r:embed="rId5"/>
              </a:buBlip>
            </a:pPr>
            <a:r>
              <a:rPr lang="pt-BR" sz="1450" b="1" dirty="0">
                <a:solidFill>
                  <a:srgbClr val="004B55"/>
                </a:solidFill>
                <a:latin typeface="Montserrat" pitchFamily="2" charset="77"/>
              </a:rPr>
              <a:t>8km de adutora </a:t>
            </a:r>
            <a:r>
              <a:rPr lang="pt-BR" sz="1450" dirty="0">
                <a:solidFill>
                  <a:srgbClr val="004B55"/>
                </a:solidFill>
                <a:latin typeface="Montserrat" pitchFamily="2" charset="77"/>
              </a:rPr>
              <a:t>reforçando o abastecimento nos dois municípios – </a:t>
            </a:r>
            <a:r>
              <a:rPr lang="pt-BR" sz="1450" b="1" dirty="0">
                <a:solidFill>
                  <a:srgbClr val="004B55"/>
                </a:solidFill>
                <a:latin typeface="Montserrat" pitchFamily="2" charset="77"/>
              </a:rPr>
              <a:t>R$ 10 milhões investidos</a:t>
            </a:r>
            <a:r>
              <a:rPr lang="pt-BR" sz="1450" dirty="0">
                <a:solidFill>
                  <a:srgbClr val="004B55"/>
                </a:solidFill>
                <a:latin typeface="Montserrat" pitchFamily="2" charset="77"/>
              </a:rPr>
              <a:t>;</a:t>
            </a:r>
          </a:p>
          <a:p>
            <a:pPr>
              <a:lnSpc>
                <a:spcPct val="100000"/>
              </a:lnSpc>
              <a:buSzPct val="50000"/>
              <a:buBlip>
                <a:blip r:embed="rId5"/>
              </a:buBlip>
            </a:pPr>
            <a:r>
              <a:rPr lang="pt-BR" sz="1450" dirty="0">
                <a:solidFill>
                  <a:schemeClr val="bg2"/>
                </a:solidFill>
              </a:rPr>
              <a:t>Melhorias operacionais nas </a:t>
            </a:r>
            <a:r>
              <a:rPr lang="pt-BR" sz="1450" dirty="0" err="1">
                <a:solidFill>
                  <a:schemeClr val="bg2"/>
                </a:solidFill>
              </a:rPr>
              <a:t>ETAs</a:t>
            </a:r>
            <a:r>
              <a:rPr lang="pt-BR" sz="1450" dirty="0">
                <a:solidFill>
                  <a:schemeClr val="bg2"/>
                </a:solidFill>
              </a:rPr>
              <a:t>: novas bombas dosadoras, geradores e equipamentos, proporcionando </a:t>
            </a:r>
            <a:r>
              <a:rPr lang="pt-BR" sz="1450" b="1" dirty="0">
                <a:solidFill>
                  <a:schemeClr val="tx2"/>
                </a:solidFill>
              </a:rPr>
              <a:t>segurança operacional</a:t>
            </a:r>
            <a:r>
              <a:rPr lang="pt-BR" sz="1450" dirty="0">
                <a:solidFill>
                  <a:schemeClr val="tx2"/>
                </a:solidFill>
              </a:rPr>
              <a:t>;</a:t>
            </a:r>
          </a:p>
          <a:p>
            <a:pPr>
              <a:lnSpc>
                <a:spcPct val="100000"/>
              </a:lnSpc>
              <a:buSzPct val="50000"/>
              <a:buBlip>
                <a:blip r:embed="rId5"/>
              </a:buBlip>
            </a:pPr>
            <a:r>
              <a:rPr lang="pt-BR" sz="1450" b="1" dirty="0">
                <a:solidFill>
                  <a:schemeClr val="bg2"/>
                </a:solidFill>
              </a:rPr>
              <a:t>Combate à estiagem: </a:t>
            </a:r>
            <a:r>
              <a:rPr lang="pt-BR" sz="1450" dirty="0">
                <a:solidFill>
                  <a:schemeClr val="bg2"/>
                </a:solidFill>
              </a:rPr>
              <a:t>investimento na ETA Móvel, ampliando capacidade de tratamento e exportação de água; </a:t>
            </a:r>
          </a:p>
          <a:p>
            <a:pPr>
              <a:lnSpc>
                <a:spcPct val="100000"/>
              </a:lnSpc>
              <a:buSzPct val="50000"/>
              <a:buBlip>
                <a:blip r:embed="rId5"/>
              </a:buBlip>
            </a:pPr>
            <a:r>
              <a:rPr lang="pt-BR" sz="1450" dirty="0">
                <a:solidFill>
                  <a:schemeClr val="bg2"/>
                </a:solidFill>
              </a:rPr>
              <a:t>Expansão da rede de esgoto em Miguel Pereira: </a:t>
            </a:r>
            <a:r>
              <a:rPr lang="pt-BR" sz="1450" b="1" dirty="0">
                <a:solidFill>
                  <a:schemeClr val="bg2"/>
                </a:solidFill>
              </a:rPr>
              <a:t>83 km de redes já instaladas.</a:t>
            </a:r>
            <a:endParaRPr lang="pt-BR" sz="1600" dirty="0">
              <a:solidFill>
                <a:schemeClr val="bg2"/>
              </a:solidFill>
            </a:endParaRPr>
          </a:p>
          <a:p>
            <a:pPr>
              <a:lnSpc>
                <a:spcPct val="110000"/>
              </a:lnSpc>
              <a:buSzPct val="50000"/>
              <a:buBlip>
                <a:blip r:embed="rId5"/>
              </a:buBlip>
            </a:pPr>
            <a:endParaRPr lang="pt-BR" sz="1600" dirty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  <a:buSzPct val="50000"/>
              <a:buFont typeface="Arial" panose="020B0604020202020204" pitchFamily="34" charset="0"/>
              <a:buBlip>
                <a:blip r:embed="rId5"/>
              </a:buBlip>
            </a:pPr>
            <a:endParaRPr lang="pt-BR" sz="1159" dirty="0">
              <a:solidFill>
                <a:srgbClr val="004B55"/>
              </a:solidFill>
              <a:latin typeface="Montserrat" pitchFamily="2" charset="77"/>
            </a:endParaRPr>
          </a:p>
          <a:p>
            <a:pPr>
              <a:lnSpc>
                <a:spcPct val="110000"/>
              </a:lnSpc>
              <a:buSzPct val="50000"/>
              <a:buFont typeface="Arial" panose="020B0604020202020204" pitchFamily="34" charset="0"/>
              <a:buBlip>
                <a:blip r:embed="rId5"/>
              </a:buBlip>
            </a:pPr>
            <a:endParaRPr lang="pt-BR" sz="1159" dirty="0">
              <a:solidFill>
                <a:srgbClr val="004B55"/>
              </a:solidFill>
              <a:latin typeface="Montserrat" pitchFamily="2" charset="77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3413FC1-C750-732C-3108-173547F92318}"/>
              </a:ext>
            </a:extLst>
          </p:cNvPr>
          <p:cNvSpPr txBox="1">
            <a:spLocks/>
          </p:cNvSpPr>
          <p:nvPr/>
        </p:nvSpPr>
        <p:spPr>
          <a:xfrm>
            <a:off x="5741928" y="558238"/>
            <a:ext cx="7827866" cy="7752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004B55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pt-BR" sz="2400">
                <a:solidFill>
                  <a:schemeClr val="bg2"/>
                </a:solidFill>
              </a:rPr>
              <a:t>Principais investimentos </a:t>
            </a:r>
          </a:p>
          <a:p>
            <a:r>
              <a:rPr lang="pt-BR" sz="2400">
                <a:solidFill>
                  <a:schemeClr val="bg2"/>
                </a:solidFill>
              </a:rPr>
              <a:t>em Miguel Pereira e </a:t>
            </a:r>
          </a:p>
          <a:p>
            <a:r>
              <a:rPr lang="pt-BR" sz="2400">
                <a:solidFill>
                  <a:schemeClr val="bg2"/>
                </a:solidFill>
              </a:rPr>
              <a:t>Paty do Alferes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536A8CE-2B37-66A8-F65D-1580F99CEDFF}"/>
              </a:ext>
            </a:extLst>
          </p:cNvPr>
          <p:cNvSpPr txBox="1">
            <a:spLocks/>
          </p:cNvSpPr>
          <p:nvPr/>
        </p:nvSpPr>
        <p:spPr>
          <a:xfrm>
            <a:off x="5741928" y="259813"/>
            <a:ext cx="7827866" cy="13163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004B55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pt-BR" sz="870" b="0"/>
              <a:t>IGUÁ RIO</a:t>
            </a:r>
            <a:endParaRPr lang="en-US" sz="870" b="0"/>
          </a:p>
        </p:txBody>
      </p:sp>
      <p:pic>
        <p:nvPicPr>
          <p:cNvPr id="18" name="Imagem 17" descr="Homem com camiseta azul&#10;&#10;O conteúdo gerado por IA pode estar incorreto.">
            <a:extLst>
              <a:ext uri="{FF2B5EF4-FFF2-40B4-BE49-F238E27FC236}">
                <a16:creationId xmlns:a16="http://schemas.microsoft.com/office/drawing/2014/main" id="{65F2FD20-167F-56DC-74A9-D5F4BAFBE32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70" t="5287" r="7455" b="2629"/>
          <a:stretch>
            <a:fillRect/>
          </a:stretch>
        </p:blipFill>
        <p:spPr>
          <a:xfrm>
            <a:off x="3640157" y="3233433"/>
            <a:ext cx="1940010" cy="1940010"/>
          </a:xfrm>
          <a:custGeom>
            <a:avLst/>
            <a:gdLst>
              <a:gd name="connsiteX0" fmla="*/ 970005 w 1940010"/>
              <a:gd name="connsiteY0" fmla="*/ 0 h 1940010"/>
              <a:gd name="connsiteX1" fmla="*/ 1940010 w 1940010"/>
              <a:gd name="connsiteY1" fmla="*/ 970005 h 1940010"/>
              <a:gd name="connsiteX2" fmla="*/ 970005 w 1940010"/>
              <a:gd name="connsiteY2" fmla="*/ 1940010 h 1940010"/>
              <a:gd name="connsiteX3" fmla="*/ 0 w 1940010"/>
              <a:gd name="connsiteY3" fmla="*/ 970005 h 1940010"/>
              <a:gd name="connsiteX4" fmla="*/ 970005 w 1940010"/>
              <a:gd name="connsiteY4" fmla="*/ 0 h 194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010" h="1940010">
                <a:moveTo>
                  <a:pt x="970005" y="0"/>
                </a:moveTo>
                <a:cubicBezTo>
                  <a:pt x="1505724" y="0"/>
                  <a:pt x="1940010" y="434286"/>
                  <a:pt x="1940010" y="970005"/>
                </a:cubicBezTo>
                <a:cubicBezTo>
                  <a:pt x="1940010" y="1505724"/>
                  <a:pt x="1505724" y="1940010"/>
                  <a:pt x="970005" y="1940010"/>
                </a:cubicBezTo>
                <a:cubicBezTo>
                  <a:pt x="434286" y="1940010"/>
                  <a:pt x="0" y="1505724"/>
                  <a:pt x="0" y="970005"/>
                </a:cubicBezTo>
                <a:cubicBezTo>
                  <a:pt x="0" y="434286"/>
                  <a:pt x="434286" y="0"/>
                  <a:pt x="970005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09868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D5A0B1-687A-28D8-CD1C-78C19AAB8F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m 23" descr="Jardim de uma casa&#10;&#10;O conteúdo gerado por IA pode estar incorreto.">
            <a:extLst>
              <a:ext uri="{FF2B5EF4-FFF2-40B4-BE49-F238E27FC236}">
                <a16:creationId xmlns:a16="http://schemas.microsoft.com/office/drawing/2014/main" id="{F741EA62-A4D6-2FB3-8452-46A5102015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5" t="11003" r="23155" b="8469"/>
          <a:stretch>
            <a:fillRect/>
          </a:stretch>
        </p:blipFill>
        <p:spPr>
          <a:xfrm>
            <a:off x="2739141" y="3285020"/>
            <a:ext cx="1964943" cy="1964943"/>
          </a:xfrm>
          <a:custGeom>
            <a:avLst/>
            <a:gdLst>
              <a:gd name="connsiteX0" fmla="*/ 842371 w 1684742"/>
              <a:gd name="connsiteY0" fmla="*/ 0 h 1684742"/>
              <a:gd name="connsiteX1" fmla="*/ 1684742 w 1684742"/>
              <a:gd name="connsiteY1" fmla="*/ 842371 h 1684742"/>
              <a:gd name="connsiteX2" fmla="*/ 842371 w 1684742"/>
              <a:gd name="connsiteY2" fmla="*/ 1684742 h 1684742"/>
              <a:gd name="connsiteX3" fmla="*/ 0 w 1684742"/>
              <a:gd name="connsiteY3" fmla="*/ 842371 h 1684742"/>
              <a:gd name="connsiteX4" fmla="*/ 842371 w 1684742"/>
              <a:gd name="connsiteY4" fmla="*/ 0 h 1684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4742" h="1684742">
                <a:moveTo>
                  <a:pt x="842371" y="0"/>
                </a:moveTo>
                <a:cubicBezTo>
                  <a:pt x="1307600" y="0"/>
                  <a:pt x="1684742" y="377142"/>
                  <a:pt x="1684742" y="842371"/>
                </a:cubicBezTo>
                <a:cubicBezTo>
                  <a:pt x="1684742" y="1307600"/>
                  <a:pt x="1307600" y="1684742"/>
                  <a:pt x="842371" y="1684742"/>
                </a:cubicBezTo>
                <a:cubicBezTo>
                  <a:pt x="377142" y="1684742"/>
                  <a:pt x="0" y="1307600"/>
                  <a:pt x="0" y="842371"/>
                </a:cubicBezTo>
                <a:cubicBezTo>
                  <a:pt x="0" y="377142"/>
                  <a:pt x="377142" y="0"/>
                  <a:pt x="842371" y="0"/>
                </a:cubicBezTo>
                <a:close/>
              </a:path>
            </a:pathLst>
          </a:cu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C6173F8-1F48-17C0-F7E2-58FBC01B5357}"/>
              </a:ext>
            </a:extLst>
          </p:cNvPr>
          <p:cNvGrpSpPr/>
          <p:nvPr/>
        </p:nvGrpSpPr>
        <p:grpSpPr>
          <a:xfrm>
            <a:off x="5595918" y="5173443"/>
            <a:ext cx="4038600" cy="541557"/>
            <a:chOff x="0" y="6321073"/>
            <a:chExt cx="4004072" cy="536927"/>
          </a:xfrm>
        </p:grpSpPr>
        <p:pic>
          <p:nvPicPr>
            <p:cNvPr id="10" name="Imagem 12">
              <a:extLst>
                <a:ext uri="{FF2B5EF4-FFF2-40B4-BE49-F238E27FC236}">
                  <a16:creationId xmlns:a16="http://schemas.microsoft.com/office/drawing/2014/main" id="{7EE2AAB4-D4EF-BDE3-4FCF-EC77A92EE5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6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H="1">
              <a:off x="216025" y="6321073"/>
              <a:ext cx="3788047" cy="536927"/>
            </a:xfrm>
            <a:prstGeom prst="rect">
              <a:avLst/>
            </a:prstGeom>
          </p:spPr>
        </p:pic>
        <p:pic>
          <p:nvPicPr>
            <p:cNvPr id="11" name="Imagem 13">
              <a:extLst>
                <a:ext uri="{FF2B5EF4-FFF2-40B4-BE49-F238E27FC236}">
                  <a16:creationId xmlns:a16="http://schemas.microsoft.com/office/drawing/2014/main" id="{28CC219B-9241-842D-113B-8F8C9A4E0F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alphaModFix amt="6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0" y="6487532"/>
              <a:ext cx="2610873" cy="370071"/>
            </a:xfrm>
            <a:prstGeom prst="rect">
              <a:avLst/>
            </a:prstGeom>
          </p:spPr>
        </p:pic>
      </p:grp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238A054B-EE98-B760-0E7B-4177C37A22DE}"/>
              </a:ext>
            </a:extLst>
          </p:cNvPr>
          <p:cNvSpPr txBox="1">
            <a:spLocks/>
          </p:cNvSpPr>
          <p:nvPr/>
        </p:nvSpPr>
        <p:spPr>
          <a:xfrm>
            <a:off x="5392417" y="1261254"/>
            <a:ext cx="4435245" cy="2091886"/>
          </a:xfrm>
          <a:prstGeom prst="rect">
            <a:avLst/>
          </a:prstGeom>
        </p:spPr>
        <p:txBody>
          <a:bodyPr vert="horz" lIns="75724" tIns="37862" rIns="75724" bIns="37862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SzPct val="50000"/>
              <a:buFont typeface="Arial" panose="020B0604020202020204" pitchFamily="34" charset="0"/>
              <a:buBlip>
                <a:blip r:embed="rId6"/>
              </a:buBlip>
            </a:pPr>
            <a:r>
              <a:rPr lang="pt-BR" sz="1800" b="1" dirty="0">
                <a:solidFill>
                  <a:srgbClr val="004B55"/>
                </a:solidFill>
                <a:latin typeface="Montserrat" pitchFamily="2" charset="77"/>
              </a:rPr>
              <a:t>Expansão do Sistema de Abastecimento de Água:</a:t>
            </a:r>
          </a:p>
          <a:p>
            <a:pPr lvl="1">
              <a:lnSpc>
                <a:spcPct val="100000"/>
              </a:lnSpc>
              <a:buSzPct val="50000"/>
              <a:buBlip>
                <a:blip r:embed="rId6"/>
              </a:buBlip>
            </a:pPr>
            <a:r>
              <a:rPr lang="pt-BR" sz="1400" dirty="0">
                <a:solidFill>
                  <a:schemeClr val="bg2"/>
                </a:solidFill>
              </a:rPr>
              <a:t>Novo Reservatório Jacarepaguá: 20 mil m³ de capacidade, aumentando capacidade de reserva em 66%;</a:t>
            </a:r>
          </a:p>
          <a:p>
            <a:pPr lvl="1">
              <a:lnSpc>
                <a:spcPct val="100000"/>
              </a:lnSpc>
              <a:buSzPct val="50000"/>
              <a:buBlip>
                <a:blip r:embed="rId6"/>
              </a:buBlip>
            </a:pPr>
            <a:r>
              <a:rPr lang="pt-BR" sz="1400" dirty="0">
                <a:solidFill>
                  <a:schemeClr val="bg2"/>
                </a:solidFill>
              </a:rPr>
              <a:t>Projeto de adutoras: reforço na distribuição nas pontas de rede.</a:t>
            </a:r>
          </a:p>
          <a:p>
            <a:pPr>
              <a:lnSpc>
                <a:spcPct val="100000"/>
              </a:lnSpc>
              <a:buSzPct val="50000"/>
              <a:buBlip>
                <a:blip r:embed="rId6"/>
              </a:buBlip>
            </a:pPr>
            <a:endParaRPr lang="pt-BR" sz="1600" dirty="0">
              <a:solidFill>
                <a:schemeClr val="bg2"/>
              </a:solidFill>
            </a:endParaRPr>
          </a:p>
          <a:p>
            <a:pPr>
              <a:lnSpc>
                <a:spcPct val="100000"/>
              </a:lnSpc>
              <a:buSzPct val="50000"/>
              <a:buBlip>
                <a:blip r:embed="rId6"/>
              </a:buBlip>
            </a:pPr>
            <a:endParaRPr lang="pt-BR" sz="16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buSzPct val="50000"/>
              <a:buFont typeface="Arial" panose="020B0604020202020204" pitchFamily="34" charset="0"/>
              <a:buBlip>
                <a:blip r:embed="rId6"/>
              </a:buBlip>
            </a:pPr>
            <a:endParaRPr lang="pt-BR" sz="1159" dirty="0">
              <a:solidFill>
                <a:srgbClr val="004B55"/>
              </a:solidFill>
              <a:latin typeface="Montserrat" pitchFamily="2" charset="77"/>
            </a:endParaRPr>
          </a:p>
          <a:p>
            <a:pPr>
              <a:lnSpc>
                <a:spcPct val="100000"/>
              </a:lnSpc>
              <a:buSzPct val="50000"/>
              <a:buFont typeface="Arial" panose="020B0604020202020204" pitchFamily="34" charset="0"/>
              <a:buBlip>
                <a:blip r:embed="rId6"/>
              </a:buBlip>
            </a:pPr>
            <a:endParaRPr lang="pt-BR" sz="1159" dirty="0">
              <a:solidFill>
                <a:srgbClr val="004B55"/>
              </a:solidFill>
              <a:latin typeface="Montserrat" pitchFamily="2" charset="77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88363AF-DA6A-5CDB-3670-7148FCB02D92}"/>
              </a:ext>
            </a:extLst>
          </p:cNvPr>
          <p:cNvSpPr txBox="1">
            <a:spLocks/>
          </p:cNvSpPr>
          <p:nvPr/>
        </p:nvSpPr>
        <p:spPr>
          <a:xfrm>
            <a:off x="5502489" y="626358"/>
            <a:ext cx="7827866" cy="7752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004B55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pt-BR" sz="2400">
                <a:solidFill>
                  <a:schemeClr val="bg2"/>
                </a:solidFill>
              </a:rPr>
              <a:t>Futuro no Rio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7F24C1E-D206-F862-8F89-C70981F61CC8}"/>
              </a:ext>
            </a:extLst>
          </p:cNvPr>
          <p:cNvSpPr txBox="1">
            <a:spLocks/>
          </p:cNvSpPr>
          <p:nvPr/>
        </p:nvSpPr>
        <p:spPr>
          <a:xfrm>
            <a:off x="5502489" y="327933"/>
            <a:ext cx="7827866" cy="13163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004B55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pt-BR" sz="870" b="0"/>
              <a:t>IGUÁ RIO</a:t>
            </a:r>
            <a:endParaRPr lang="en-US" sz="870" b="0"/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FE47A792-C1B5-D96D-FBAF-B3F2DEC0061C}"/>
              </a:ext>
            </a:extLst>
          </p:cNvPr>
          <p:cNvSpPr txBox="1">
            <a:spLocks/>
          </p:cNvSpPr>
          <p:nvPr/>
        </p:nvSpPr>
        <p:spPr>
          <a:xfrm>
            <a:off x="5502488" y="3086311"/>
            <a:ext cx="4325173" cy="2254625"/>
          </a:xfrm>
          <a:prstGeom prst="rect">
            <a:avLst/>
          </a:prstGeom>
        </p:spPr>
        <p:txBody>
          <a:bodyPr vert="horz" lIns="75724" tIns="37862" rIns="75724" bIns="37862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SzPct val="50000"/>
              <a:buFont typeface="Arial" panose="020B0604020202020204" pitchFamily="34" charset="0"/>
              <a:buBlip>
                <a:blip r:embed="rId6"/>
              </a:buBlip>
            </a:pPr>
            <a:endParaRPr lang="pt-BR" sz="1159" dirty="0">
              <a:solidFill>
                <a:srgbClr val="004B55"/>
              </a:solidFill>
              <a:latin typeface="Montserrat" pitchFamily="2" charset="77"/>
            </a:endParaRPr>
          </a:p>
          <a:p>
            <a:pPr>
              <a:lnSpc>
                <a:spcPct val="120000"/>
              </a:lnSpc>
              <a:buSzPct val="50000"/>
              <a:buFont typeface="Arial" panose="020B0604020202020204" pitchFamily="34" charset="0"/>
              <a:buBlip>
                <a:blip r:embed="rId6"/>
              </a:buBlip>
            </a:pPr>
            <a:r>
              <a:rPr lang="pt-BR" sz="2100" b="1" dirty="0">
                <a:solidFill>
                  <a:srgbClr val="004B55"/>
                </a:solidFill>
                <a:latin typeface="Montserrat" pitchFamily="2" charset="77"/>
              </a:rPr>
              <a:t>Expansão do sistema de esgotamento sanitário:</a:t>
            </a:r>
          </a:p>
          <a:p>
            <a:pPr lvl="1">
              <a:lnSpc>
                <a:spcPct val="120000"/>
              </a:lnSpc>
              <a:buSzPct val="50000"/>
              <a:buBlip>
                <a:blip r:embed="rId6"/>
              </a:buBlip>
            </a:pPr>
            <a:r>
              <a:rPr lang="pt-BR" sz="1600" dirty="0">
                <a:solidFill>
                  <a:schemeClr val="bg2"/>
                </a:solidFill>
              </a:rPr>
              <a:t>Entrada em operação do CTS Arroio Fundo, maior bacia de contribuição de efluentes no Complexo Lagunar;</a:t>
            </a:r>
          </a:p>
          <a:p>
            <a:pPr lvl="1">
              <a:lnSpc>
                <a:spcPct val="120000"/>
              </a:lnSpc>
              <a:buSzPct val="50000"/>
              <a:buBlip>
                <a:blip r:embed="rId6"/>
              </a:buBlip>
            </a:pPr>
            <a:r>
              <a:rPr lang="pt-BR" sz="1600" dirty="0">
                <a:solidFill>
                  <a:schemeClr val="bg2"/>
                </a:solidFill>
              </a:rPr>
              <a:t>Início das obras dos CTS Rio das Pedras, Muzema, Anil e </a:t>
            </a:r>
            <a:r>
              <a:rPr lang="pt-BR" sz="1600" dirty="0" err="1">
                <a:solidFill>
                  <a:schemeClr val="bg2"/>
                </a:solidFill>
              </a:rPr>
              <a:t>Guerenguê</a:t>
            </a:r>
            <a:r>
              <a:rPr lang="pt-BR" sz="1600" dirty="0">
                <a:solidFill>
                  <a:schemeClr val="bg2"/>
                </a:solidFill>
              </a:rPr>
              <a:t>.</a:t>
            </a:r>
          </a:p>
          <a:p>
            <a:pPr>
              <a:lnSpc>
                <a:spcPct val="120000"/>
              </a:lnSpc>
              <a:buSzPct val="50000"/>
              <a:buBlip>
                <a:blip r:embed="rId6"/>
              </a:buBlip>
            </a:pPr>
            <a:endParaRPr lang="pt-BR" sz="1600" dirty="0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  <a:buSzPct val="50000"/>
              <a:buBlip>
                <a:blip r:embed="rId6"/>
              </a:buBlip>
            </a:pPr>
            <a:endParaRPr lang="pt-BR" sz="1600" dirty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  <a:buSzPct val="50000"/>
              <a:buFont typeface="Arial" panose="020B0604020202020204" pitchFamily="34" charset="0"/>
              <a:buBlip>
                <a:blip r:embed="rId6"/>
              </a:buBlip>
            </a:pPr>
            <a:endParaRPr lang="pt-BR" sz="1159" dirty="0">
              <a:solidFill>
                <a:srgbClr val="004B55"/>
              </a:solidFill>
              <a:latin typeface="Montserrat" pitchFamily="2" charset="77"/>
            </a:endParaRPr>
          </a:p>
        </p:txBody>
      </p:sp>
      <p:pic>
        <p:nvPicPr>
          <p:cNvPr id="19" name="Imagem 18" descr="Ponte e prédios ao fundo&#10;&#10;O conteúdo gerado por IA pode estar incorreto.">
            <a:extLst>
              <a:ext uri="{FF2B5EF4-FFF2-40B4-BE49-F238E27FC236}">
                <a16:creationId xmlns:a16="http://schemas.microsoft.com/office/drawing/2014/main" id="{A77A292F-29CC-FB40-08FC-8726EFCB4E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0" t="706" r="11661"/>
          <a:stretch>
            <a:fillRect/>
          </a:stretch>
        </p:blipFill>
        <p:spPr>
          <a:xfrm>
            <a:off x="268837" y="210950"/>
            <a:ext cx="3507474" cy="3506810"/>
          </a:xfrm>
          <a:custGeom>
            <a:avLst/>
            <a:gdLst>
              <a:gd name="connsiteX0" fmla="*/ 1910356 w 3820712"/>
              <a:gd name="connsiteY0" fmla="*/ 0 h 3819989"/>
              <a:gd name="connsiteX1" fmla="*/ 3820712 w 3820712"/>
              <a:gd name="connsiteY1" fmla="*/ 1910356 h 3819989"/>
              <a:gd name="connsiteX2" fmla="*/ 2105679 w 3820712"/>
              <a:gd name="connsiteY2" fmla="*/ 3810849 h 3819989"/>
              <a:gd name="connsiteX3" fmla="*/ 1924674 w 3820712"/>
              <a:gd name="connsiteY3" fmla="*/ 3819989 h 3819989"/>
              <a:gd name="connsiteX4" fmla="*/ 1896039 w 3820712"/>
              <a:gd name="connsiteY4" fmla="*/ 3819989 h 3819989"/>
              <a:gd name="connsiteX5" fmla="*/ 1715033 w 3820712"/>
              <a:gd name="connsiteY5" fmla="*/ 3810849 h 3819989"/>
              <a:gd name="connsiteX6" fmla="*/ 0 w 3820712"/>
              <a:gd name="connsiteY6" fmla="*/ 1910356 h 3819989"/>
              <a:gd name="connsiteX7" fmla="*/ 1910356 w 3820712"/>
              <a:gd name="connsiteY7" fmla="*/ 0 h 3819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20712" h="3819989">
                <a:moveTo>
                  <a:pt x="1910356" y="0"/>
                </a:moveTo>
                <a:cubicBezTo>
                  <a:pt x="2965416" y="0"/>
                  <a:pt x="3820712" y="855296"/>
                  <a:pt x="3820712" y="1910356"/>
                </a:cubicBezTo>
                <a:cubicBezTo>
                  <a:pt x="3820712" y="2899475"/>
                  <a:pt x="3068987" y="3713020"/>
                  <a:pt x="2105679" y="3810849"/>
                </a:cubicBezTo>
                <a:lnTo>
                  <a:pt x="1924674" y="3819989"/>
                </a:lnTo>
                <a:lnTo>
                  <a:pt x="1896039" y="3819989"/>
                </a:lnTo>
                <a:lnTo>
                  <a:pt x="1715033" y="3810849"/>
                </a:lnTo>
                <a:cubicBezTo>
                  <a:pt x="751725" y="3713020"/>
                  <a:pt x="0" y="2899475"/>
                  <a:pt x="0" y="1910356"/>
                </a:cubicBezTo>
                <a:cubicBezTo>
                  <a:pt x="0" y="855296"/>
                  <a:pt x="855296" y="0"/>
                  <a:pt x="1910356" y="0"/>
                </a:cubicBezTo>
                <a:close/>
              </a:path>
            </a:pathLst>
          </a:custGeom>
        </p:spPr>
      </p:pic>
      <p:sp>
        <p:nvSpPr>
          <p:cNvPr id="25" name="Oval 2">
            <a:extLst>
              <a:ext uri="{FF2B5EF4-FFF2-40B4-BE49-F238E27FC236}">
                <a16:creationId xmlns:a16="http://schemas.microsoft.com/office/drawing/2014/main" id="{687644F3-78AD-8493-F1E5-D64E3D137976}"/>
              </a:ext>
            </a:extLst>
          </p:cNvPr>
          <p:cNvSpPr/>
          <p:nvPr/>
        </p:nvSpPr>
        <p:spPr>
          <a:xfrm>
            <a:off x="3377625" y="1333449"/>
            <a:ext cx="1684742" cy="1684742"/>
          </a:xfrm>
          <a:prstGeom prst="ellipse">
            <a:avLst/>
          </a:prstGeom>
          <a:solidFill>
            <a:srgbClr val="AAD8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49">
              <a:latin typeface="Montserrat" pitchFamily="2" charset="77"/>
            </a:endParaRPr>
          </a:p>
        </p:txBody>
      </p:sp>
      <p:grpSp>
        <p:nvGrpSpPr>
          <p:cNvPr id="4" name="Agrupar 13">
            <a:extLst>
              <a:ext uri="{FF2B5EF4-FFF2-40B4-BE49-F238E27FC236}">
                <a16:creationId xmlns:a16="http://schemas.microsoft.com/office/drawing/2014/main" id="{B47BD561-B0D3-65FB-2795-A478C1DDC4FE}"/>
              </a:ext>
            </a:extLst>
          </p:cNvPr>
          <p:cNvGrpSpPr/>
          <p:nvPr/>
        </p:nvGrpSpPr>
        <p:grpSpPr>
          <a:xfrm>
            <a:off x="3418028" y="1641254"/>
            <a:ext cx="1684742" cy="885451"/>
            <a:chOff x="1936505" y="3877096"/>
            <a:chExt cx="2034406" cy="1069225"/>
          </a:xfrm>
        </p:grpSpPr>
        <p:sp>
          <p:nvSpPr>
            <p:cNvPr id="6" name="Espaço Reservado para Conteúdo 2">
              <a:extLst>
                <a:ext uri="{FF2B5EF4-FFF2-40B4-BE49-F238E27FC236}">
                  <a16:creationId xmlns:a16="http://schemas.microsoft.com/office/drawing/2014/main" id="{FF34703F-1326-B99C-2A61-CE24CE865485}"/>
                </a:ext>
              </a:extLst>
            </p:cNvPr>
            <p:cNvSpPr txBox="1">
              <a:spLocks/>
            </p:cNvSpPr>
            <p:nvPr/>
          </p:nvSpPr>
          <p:spPr>
            <a:xfrm>
              <a:off x="2030776" y="4268232"/>
              <a:ext cx="1748287" cy="678089"/>
            </a:xfrm>
            <a:prstGeom prst="rect">
              <a:avLst/>
            </a:prstGeom>
          </p:spPr>
          <p:txBody>
            <a:bodyPr/>
            <a:lstStyle>
              <a:lvl1pPr marL="285750" indent="-285750" algn="l" defTabSz="757215" rtl="0" eaLnBrk="1" latinLnBrk="0" hangingPunct="1">
                <a:lnSpc>
                  <a:spcPct val="100000"/>
                </a:lnSpc>
                <a:spcBef>
                  <a:spcPts val="828"/>
                </a:spcBef>
                <a:buClr>
                  <a:srgbClr val="AAD7E1"/>
                </a:buClr>
                <a:buSzPct val="50000"/>
                <a:buFontTx/>
                <a:buBlip>
                  <a:blip r:embed="rId8"/>
                </a:buBlip>
                <a:defRPr sz="1400" kern="1200">
                  <a:solidFill>
                    <a:schemeClr val="tx1"/>
                  </a:solidFill>
                  <a:latin typeface="Montserrat" pitchFamily="2" charset="77"/>
                  <a:ea typeface="+mn-ea"/>
                  <a:cs typeface="+mn-cs"/>
                </a:defRPr>
              </a:lvl1pPr>
              <a:lvl2pPr marL="567911" indent="-189304" algn="l" defTabSz="757215" rtl="0" eaLnBrk="1" latinLnBrk="0" hangingPunct="1">
                <a:lnSpc>
                  <a:spcPct val="100000"/>
                </a:lnSpc>
                <a:spcBef>
                  <a:spcPts val="414"/>
                </a:spcBef>
                <a:buFont typeface="Arial" panose="020B0604020202020204" pitchFamily="34" charset="0"/>
                <a:buChar char="•"/>
                <a:defRPr sz="198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46518" indent="-189304" algn="l" defTabSz="757215" rtl="0" eaLnBrk="1" latinLnBrk="0" hangingPunct="1">
                <a:lnSpc>
                  <a:spcPct val="100000"/>
                </a:lnSpc>
                <a:spcBef>
                  <a:spcPts val="414"/>
                </a:spcBef>
                <a:buFont typeface="Arial" panose="020B0604020202020204" pitchFamily="34" charset="0"/>
                <a:buChar char="•"/>
                <a:defRPr sz="165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25126" indent="-189304" algn="l" defTabSz="757215" rtl="0" eaLnBrk="1" latinLnBrk="0" hangingPunct="1">
                <a:lnSpc>
                  <a:spcPct val="100000"/>
                </a:lnSpc>
                <a:spcBef>
                  <a:spcPts val="414"/>
                </a:spcBef>
                <a:buFont typeface="Arial" panose="020B0604020202020204" pitchFamily="34" charset="0"/>
                <a:buChar char="•"/>
                <a:defRPr sz="14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03733" indent="-189304" algn="l" defTabSz="757215" rtl="0" eaLnBrk="1" latinLnBrk="0" hangingPunct="1">
                <a:lnSpc>
                  <a:spcPct val="100000"/>
                </a:lnSpc>
                <a:spcBef>
                  <a:spcPts val="414"/>
                </a:spcBef>
                <a:buClr>
                  <a:srgbClr val="AAD7E1"/>
                </a:buClr>
                <a:buFont typeface="Gotham Rounded Bold" pitchFamily="50" charset="0"/>
                <a:buChar char="›"/>
                <a:defRPr sz="14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082340" indent="-189304" algn="l" defTabSz="757215" rtl="0" eaLnBrk="1" latinLnBrk="0" hangingPunct="1">
                <a:lnSpc>
                  <a:spcPct val="90000"/>
                </a:lnSpc>
                <a:spcBef>
                  <a:spcPts val="414"/>
                </a:spcBef>
                <a:buFont typeface="Arial" panose="020B0604020202020204" pitchFamily="34" charset="0"/>
                <a:buChar char="•"/>
                <a:defRPr sz="14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460948" indent="-189304" algn="l" defTabSz="757215" rtl="0" eaLnBrk="1" latinLnBrk="0" hangingPunct="1">
                <a:lnSpc>
                  <a:spcPct val="90000"/>
                </a:lnSpc>
                <a:spcBef>
                  <a:spcPts val="414"/>
                </a:spcBef>
                <a:buFont typeface="Arial" panose="020B0604020202020204" pitchFamily="34" charset="0"/>
                <a:buChar char="•"/>
                <a:defRPr sz="14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839555" indent="-189304" algn="l" defTabSz="757215" rtl="0" eaLnBrk="1" latinLnBrk="0" hangingPunct="1">
                <a:lnSpc>
                  <a:spcPct val="90000"/>
                </a:lnSpc>
                <a:spcBef>
                  <a:spcPts val="414"/>
                </a:spcBef>
                <a:buFont typeface="Arial" panose="020B0604020202020204" pitchFamily="34" charset="0"/>
                <a:buChar char="•"/>
                <a:defRPr sz="14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218162" indent="-189304" algn="l" defTabSz="757215" rtl="0" eaLnBrk="1" latinLnBrk="0" hangingPunct="1">
                <a:lnSpc>
                  <a:spcPct val="90000"/>
                </a:lnSpc>
                <a:spcBef>
                  <a:spcPts val="414"/>
                </a:spcBef>
                <a:buFont typeface="Arial" panose="020B0604020202020204" pitchFamily="34" charset="0"/>
                <a:buChar char="•"/>
                <a:defRPr sz="14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pt-BR" sz="994">
                  <a:solidFill>
                    <a:srgbClr val="004B55"/>
                  </a:solidFill>
                </a:rPr>
                <a:t>pessoas beneficiadas pelo Reservatório Jacarepaguá</a:t>
              </a:r>
            </a:p>
          </p:txBody>
        </p:sp>
        <p:sp>
          <p:nvSpPr>
            <p:cNvPr id="5" name="Título 1">
              <a:extLst>
                <a:ext uri="{FF2B5EF4-FFF2-40B4-BE49-F238E27FC236}">
                  <a16:creationId xmlns:a16="http://schemas.microsoft.com/office/drawing/2014/main" id="{5C8F649D-F09A-ECB6-773B-083DAE516C62}"/>
                </a:ext>
              </a:extLst>
            </p:cNvPr>
            <p:cNvSpPr txBox="1">
              <a:spLocks/>
            </p:cNvSpPr>
            <p:nvPr/>
          </p:nvSpPr>
          <p:spPr>
            <a:xfrm>
              <a:off x="1936505" y="3877096"/>
              <a:ext cx="2034406" cy="475734"/>
            </a:xfrm>
            <a:prstGeom prst="rect">
              <a:avLst/>
            </a:prstGeom>
          </p:spPr>
          <p:txBody>
            <a:bodyPr vert="horz" lIns="75724" tIns="37862" rIns="75724" bIns="37862" rtlCol="0" anchor="t">
              <a:noAutofit/>
            </a:bodyPr>
            <a:lstStyle>
              <a:lvl1pPr algn="l" defTabSz="757215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800" b="0" i="0" kern="1200">
                  <a:solidFill>
                    <a:schemeClr val="tx1"/>
                  </a:solidFill>
                  <a:latin typeface="Montserrat Light" pitchFamily="2" charset="77"/>
                  <a:ea typeface="+mj-ea"/>
                  <a:cs typeface="+mj-cs"/>
                </a:defRPr>
              </a:lvl1pPr>
            </a:lstStyle>
            <a:p>
              <a:pPr algn="ctr"/>
              <a:r>
                <a:rPr lang="pt-BR" sz="2400" b="1">
                  <a:solidFill>
                    <a:srgbClr val="004B55"/>
                  </a:solidFill>
                  <a:latin typeface="Montserrat" pitchFamily="2" charset="77"/>
                </a:rPr>
                <a:t>300 mil</a:t>
              </a:r>
            </a:p>
          </p:txBody>
        </p:sp>
      </p:grpSp>
      <p:sp>
        <p:nvSpPr>
          <p:cNvPr id="26" name="Oval 2">
            <a:extLst>
              <a:ext uri="{FF2B5EF4-FFF2-40B4-BE49-F238E27FC236}">
                <a16:creationId xmlns:a16="http://schemas.microsoft.com/office/drawing/2014/main" id="{5A880717-57CE-148B-2984-EFDCE95D0D12}"/>
              </a:ext>
            </a:extLst>
          </p:cNvPr>
          <p:cNvSpPr/>
          <p:nvPr/>
        </p:nvSpPr>
        <p:spPr>
          <a:xfrm>
            <a:off x="646947" y="3717760"/>
            <a:ext cx="1790238" cy="1810208"/>
          </a:xfrm>
          <a:prstGeom prst="ellipse">
            <a:avLst/>
          </a:prstGeom>
          <a:solidFill>
            <a:srgbClr val="AAD8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49">
              <a:latin typeface="Montserrat" pitchFamily="2" charset="77"/>
            </a:endParaRPr>
          </a:p>
        </p:txBody>
      </p:sp>
      <p:grpSp>
        <p:nvGrpSpPr>
          <p:cNvPr id="27" name="Agrupar 13">
            <a:extLst>
              <a:ext uri="{FF2B5EF4-FFF2-40B4-BE49-F238E27FC236}">
                <a16:creationId xmlns:a16="http://schemas.microsoft.com/office/drawing/2014/main" id="{46AD85F0-9C78-B39D-0462-C57A6AD8E507}"/>
              </a:ext>
            </a:extLst>
          </p:cNvPr>
          <p:cNvGrpSpPr/>
          <p:nvPr/>
        </p:nvGrpSpPr>
        <p:grpSpPr>
          <a:xfrm>
            <a:off x="646947" y="4061322"/>
            <a:ext cx="1964943" cy="561542"/>
            <a:chOff x="1936505" y="3767302"/>
            <a:chExt cx="2034406" cy="678089"/>
          </a:xfrm>
        </p:grpSpPr>
        <p:sp>
          <p:nvSpPr>
            <p:cNvPr id="28" name="Espaço Reservado para Conteúdo 2">
              <a:extLst>
                <a:ext uri="{FF2B5EF4-FFF2-40B4-BE49-F238E27FC236}">
                  <a16:creationId xmlns:a16="http://schemas.microsoft.com/office/drawing/2014/main" id="{C3B21AFA-FEE6-C620-4AE1-9B4E4F2A3B6F}"/>
                </a:ext>
              </a:extLst>
            </p:cNvPr>
            <p:cNvSpPr txBox="1">
              <a:spLocks/>
            </p:cNvSpPr>
            <p:nvPr/>
          </p:nvSpPr>
          <p:spPr>
            <a:xfrm>
              <a:off x="1989124" y="3767302"/>
              <a:ext cx="1748287" cy="678089"/>
            </a:xfrm>
            <a:prstGeom prst="rect">
              <a:avLst/>
            </a:prstGeom>
          </p:spPr>
          <p:txBody>
            <a:bodyPr/>
            <a:lstStyle>
              <a:lvl1pPr marL="285750" indent="-285750" algn="l" defTabSz="757215" rtl="0" eaLnBrk="1" latinLnBrk="0" hangingPunct="1">
                <a:lnSpc>
                  <a:spcPct val="100000"/>
                </a:lnSpc>
                <a:spcBef>
                  <a:spcPts val="828"/>
                </a:spcBef>
                <a:buClr>
                  <a:srgbClr val="AAD7E1"/>
                </a:buClr>
                <a:buSzPct val="50000"/>
                <a:buFontTx/>
                <a:buBlip>
                  <a:blip r:embed="rId8"/>
                </a:buBlip>
                <a:defRPr sz="1400" kern="1200">
                  <a:solidFill>
                    <a:schemeClr val="tx1"/>
                  </a:solidFill>
                  <a:latin typeface="Montserrat" pitchFamily="2" charset="77"/>
                  <a:ea typeface="+mn-ea"/>
                  <a:cs typeface="+mn-cs"/>
                </a:defRPr>
              </a:lvl1pPr>
              <a:lvl2pPr marL="567911" indent="-189304" algn="l" defTabSz="757215" rtl="0" eaLnBrk="1" latinLnBrk="0" hangingPunct="1">
                <a:lnSpc>
                  <a:spcPct val="100000"/>
                </a:lnSpc>
                <a:spcBef>
                  <a:spcPts val="414"/>
                </a:spcBef>
                <a:buFont typeface="Arial" panose="020B0604020202020204" pitchFamily="34" charset="0"/>
                <a:buChar char="•"/>
                <a:defRPr sz="198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46518" indent="-189304" algn="l" defTabSz="757215" rtl="0" eaLnBrk="1" latinLnBrk="0" hangingPunct="1">
                <a:lnSpc>
                  <a:spcPct val="100000"/>
                </a:lnSpc>
                <a:spcBef>
                  <a:spcPts val="414"/>
                </a:spcBef>
                <a:buFont typeface="Arial" panose="020B0604020202020204" pitchFamily="34" charset="0"/>
                <a:buChar char="•"/>
                <a:defRPr sz="165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25126" indent="-189304" algn="l" defTabSz="757215" rtl="0" eaLnBrk="1" latinLnBrk="0" hangingPunct="1">
                <a:lnSpc>
                  <a:spcPct val="100000"/>
                </a:lnSpc>
                <a:spcBef>
                  <a:spcPts val="414"/>
                </a:spcBef>
                <a:buFont typeface="Arial" panose="020B0604020202020204" pitchFamily="34" charset="0"/>
                <a:buChar char="•"/>
                <a:defRPr sz="14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03733" indent="-189304" algn="l" defTabSz="757215" rtl="0" eaLnBrk="1" latinLnBrk="0" hangingPunct="1">
                <a:lnSpc>
                  <a:spcPct val="100000"/>
                </a:lnSpc>
                <a:spcBef>
                  <a:spcPts val="414"/>
                </a:spcBef>
                <a:buClr>
                  <a:srgbClr val="AAD7E1"/>
                </a:buClr>
                <a:buFont typeface="Gotham Rounded Bold" pitchFamily="50" charset="0"/>
                <a:buChar char="›"/>
                <a:defRPr sz="14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082340" indent="-189304" algn="l" defTabSz="757215" rtl="0" eaLnBrk="1" latinLnBrk="0" hangingPunct="1">
                <a:lnSpc>
                  <a:spcPct val="90000"/>
                </a:lnSpc>
                <a:spcBef>
                  <a:spcPts val="414"/>
                </a:spcBef>
                <a:buFont typeface="Arial" panose="020B0604020202020204" pitchFamily="34" charset="0"/>
                <a:buChar char="•"/>
                <a:defRPr sz="14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460948" indent="-189304" algn="l" defTabSz="757215" rtl="0" eaLnBrk="1" latinLnBrk="0" hangingPunct="1">
                <a:lnSpc>
                  <a:spcPct val="90000"/>
                </a:lnSpc>
                <a:spcBef>
                  <a:spcPts val="414"/>
                </a:spcBef>
                <a:buFont typeface="Arial" panose="020B0604020202020204" pitchFamily="34" charset="0"/>
                <a:buChar char="•"/>
                <a:defRPr sz="14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839555" indent="-189304" algn="l" defTabSz="757215" rtl="0" eaLnBrk="1" latinLnBrk="0" hangingPunct="1">
                <a:lnSpc>
                  <a:spcPct val="90000"/>
                </a:lnSpc>
                <a:spcBef>
                  <a:spcPts val="414"/>
                </a:spcBef>
                <a:buFont typeface="Arial" panose="020B0604020202020204" pitchFamily="34" charset="0"/>
                <a:buChar char="•"/>
                <a:defRPr sz="14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218162" indent="-189304" algn="l" defTabSz="757215" rtl="0" eaLnBrk="1" latinLnBrk="0" hangingPunct="1">
                <a:lnSpc>
                  <a:spcPct val="90000"/>
                </a:lnSpc>
                <a:spcBef>
                  <a:spcPts val="414"/>
                </a:spcBef>
                <a:buFont typeface="Arial" panose="020B0604020202020204" pitchFamily="34" charset="0"/>
                <a:buChar char="•"/>
                <a:defRPr sz="14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pt-BR" sz="1100" b="1">
                  <a:solidFill>
                    <a:schemeClr val="bg2"/>
                  </a:solidFill>
                </a:rPr>
                <a:t>Impacto: </a:t>
              </a:r>
              <a:br>
                <a:rPr lang="pt-BR" sz="1100">
                  <a:solidFill>
                    <a:schemeClr val="bg2"/>
                  </a:solidFill>
                </a:rPr>
              </a:br>
              <a:r>
                <a:rPr lang="pt-BR" sz="1100">
                  <a:solidFill>
                    <a:schemeClr val="bg2"/>
                  </a:solidFill>
                </a:rPr>
                <a:t>mais famílias conectadas à rede, melhoria no abastecimento e redução de perdas</a:t>
              </a:r>
            </a:p>
            <a:p>
              <a:pPr marL="0" indent="0" algn="ctr">
                <a:buNone/>
              </a:pPr>
              <a:endParaRPr lang="pt-BR" sz="1050">
                <a:solidFill>
                  <a:schemeClr val="bg2"/>
                </a:solidFill>
              </a:endParaRPr>
            </a:p>
          </p:txBody>
        </p:sp>
        <p:sp>
          <p:nvSpPr>
            <p:cNvPr id="29" name="Título 1">
              <a:extLst>
                <a:ext uri="{FF2B5EF4-FFF2-40B4-BE49-F238E27FC236}">
                  <a16:creationId xmlns:a16="http://schemas.microsoft.com/office/drawing/2014/main" id="{166F4500-7766-6039-FF8D-D99D66B5C4B2}"/>
                </a:ext>
              </a:extLst>
            </p:cNvPr>
            <p:cNvSpPr txBox="1">
              <a:spLocks/>
            </p:cNvSpPr>
            <p:nvPr/>
          </p:nvSpPr>
          <p:spPr>
            <a:xfrm>
              <a:off x="1936505" y="3877096"/>
              <a:ext cx="2034406" cy="475734"/>
            </a:xfrm>
            <a:prstGeom prst="rect">
              <a:avLst/>
            </a:prstGeom>
          </p:spPr>
          <p:txBody>
            <a:bodyPr vert="horz" lIns="75724" tIns="37862" rIns="75724" bIns="37862" rtlCol="0" anchor="t">
              <a:noAutofit/>
            </a:bodyPr>
            <a:lstStyle>
              <a:lvl1pPr algn="l" defTabSz="757215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800" b="0" i="0" kern="1200">
                  <a:solidFill>
                    <a:schemeClr val="tx1"/>
                  </a:solidFill>
                  <a:latin typeface="Montserrat Light" pitchFamily="2" charset="77"/>
                  <a:ea typeface="+mj-ea"/>
                  <a:cs typeface="+mj-cs"/>
                </a:defRPr>
              </a:lvl1pPr>
            </a:lstStyle>
            <a:p>
              <a:pPr algn="ctr"/>
              <a:endParaRPr lang="pt-BR" b="1">
                <a:solidFill>
                  <a:schemeClr val="bg2"/>
                </a:solidFill>
                <a:latin typeface="Montserrat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584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EFE0AA-5394-20AD-4C6D-C1FC9A582B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49D6BA8-5173-9BEC-BD72-3EE2921B6899}"/>
              </a:ext>
            </a:extLst>
          </p:cNvPr>
          <p:cNvGrpSpPr/>
          <p:nvPr/>
        </p:nvGrpSpPr>
        <p:grpSpPr>
          <a:xfrm>
            <a:off x="5595918" y="5173443"/>
            <a:ext cx="4038600" cy="541557"/>
            <a:chOff x="0" y="6321073"/>
            <a:chExt cx="4004072" cy="536927"/>
          </a:xfrm>
        </p:grpSpPr>
        <p:pic>
          <p:nvPicPr>
            <p:cNvPr id="10" name="Imagem 12">
              <a:extLst>
                <a:ext uri="{FF2B5EF4-FFF2-40B4-BE49-F238E27FC236}">
                  <a16:creationId xmlns:a16="http://schemas.microsoft.com/office/drawing/2014/main" id="{73B87FF3-5A5B-F293-DE41-0EAA013A5B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6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H="1">
              <a:off x="216025" y="6321073"/>
              <a:ext cx="3788047" cy="536927"/>
            </a:xfrm>
            <a:prstGeom prst="rect">
              <a:avLst/>
            </a:prstGeom>
          </p:spPr>
        </p:pic>
        <p:pic>
          <p:nvPicPr>
            <p:cNvPr id="11" name="Imagem 13">
              <a:extLst>
                <a:ext uri="{FF2B5EF4-FFF2-40B4-BE49-F238E27FC236}">
                  <a16:creationId xmlns:a16="http://schemas.microsoft.com/office/drawing/2014/main" id="{72FC571F-009E-115E-65DD-0B9056BE98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6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0" y="6487532"/>
              <a:ext cx="2610873" cy="370071"/>
            </a:xfrm>
            <a:prstGeom prst="rect">
              <a:avLst/>
            </a:prstGeom>
          </p:spPr>
        </p:pic>
      </p:grp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8687ABD3-8AC8-6787-E4D3-DD108DFC1930}"/>
              </a:ext>
            </a:extLst>
          </p:cNvPr>
          <p:cNvSpPr txBox="1">
            <a:spLocks/>
          </p:cNvSpPr>
          <p:nvPr/>
        </p:nvSpPr>
        <p:spPr>
          <a:xfrm>
            <a:off x="5392418" y="1401569"/>
            <a:ext cx="4242100" cy="3297098"/>
          </a:xfrm>
          <a:prstGeom prst="rect">
            <a:avLst/>
          </a:prstGeom>
        </p:spPr>
        <p:txBody>
          <a:bodyPr vert="horz" lIns="75724" tIns="37862" rIns="75724" bIns="37862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50000"/>
              <a:buFont typeface="Arial" panose="020B0604020202020204" pitchFamily="34" charset="0"/>
              <a:buBlip>
                <a:blip r:embed="rId5"/>
              </a:buBlip>
            </a:pPr>
            <a:r>
              <a:rPr lang="pt-BR" sz="2000" b="1" dirty="0">
                <a:solidFill>
                  <a:srgbClr val="004B55"/>
                </a:solidFill>
                <a:latin typeface="Montserrat" pitchFamily="2" charset="77"/>
              </a:rPr>
              <a:t> ETE Integrada para atender os dois municípios</a:t>
            </a:r>
          </a:p>
          <a:p>
            <a:pPr lvl="1">
              <a:buSzPct val="50000"/>
              <a:buBlip>
                <a:blip r:embed="rId5"/>
              </a:buBlip>
            </a:pPr>
            <a:r>
              <a:rPr lang="pt-BR" sz="1600" dirty="0">
                <a:solidFill>
                  <a:schemeClr val="bg2"/>
                </a:solidFill>
              </a:rPr>
              <a:t>Capacidade de tratamento de 90 litros por segundo.</a:t>
            </a:r>
          </a:p>
          <a:p>
            <a:pPr>
              <a:buSzPct val="50000"/>
              <a:buBlip>
                <a:blip r:embed="rId5"/>
              </a:buBlip>
            </a:pPr>
            <a:endParaRPr lang="pt-BR" sz="1600" dirty="0">
              <a:solidFill>
                <a:schemeClr val="bg2"/>
              </a:solidFill>
            </a:endParaRPr>
          </a:p>
          <a:p>
            <a:pPr>
              <a:buSzPct val="50000"/>
              <a:buBlip>
                <a:blip r:embed="rId5"/>
              </a:buBlip>
            </a:pPr>
            <a:endParaRPr lang="pt-BR" sz="1600" dirty="0">
              <a:solidFill>
                <a:schemeClr val="tx2"/>
              </a:solidFill>
            </a:endParaRPr>
          </a:p>
          <a:p>
            <a:pPr>
              <a:buSzPct val="50000"/>
              <a:buFont typeface="Arial" panose="020B0604020202020204" pitchFamily="34" charset="0"/>
              <a:buBlip>
                <a:blip r:embed="rId5"/>
              </a:buBlip>
            </a:pPr>
            <a:endParaRPr lang="pt-BR" sz="1159" dirty="0">
              <a:solidFill>
                <a:srgbClr val="004B55"/>
              </a:solidFill>
              <a:latin typeface="Montserrat" pitchFamily="2" charset="77"/>
            </a:endParaRPr>
          </a:p>
          <a:p>
            <a:pPr>
              <a:buSzPct val="50000"/>
              <a:buFont typeface="Arial" panose="020B0604020202020204" pitchFamily="34" charset="0"/>
              <a:buBlip>
                <a:blip r:embed="rId5"/>
              </a:buBlip>
            </a:pPr>
            <a:endParaRPr lang="pt-BR" sz="1159" dirty="0">
              <a:solidFill>
                <a:srgbClr val="004B55"/>
              </a:solidFill>
              <a:latin typeface="Montserrat" pitchFamily="2" charset="77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186BE52-0159-4E67-5903-0AB687BD614F}"/>
              </a:ext>
            </a:extLst>
          </p:cNvPr>
          <p:cNvSpPr txBox="1">
            <a:spLocks/>
          </p:cNvSpPr>
          <p:nvPr/>
        </p:nvSpPr>
        <p:spPr>
          <a:xfrm>
            <a:off x="5502489" y="626358"/>
            <a:ext cx="7827866" cy="7752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004B55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pt-BR" sz="2400">
                <a:solidFill>
                  <a:schemeClr val="bg2"/>
                </a:solidFill>
              </a:rPr>
              <a:t>Futuro em Paty e Miguel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6D681DC-A686-621D-AC35-8A90449FD60A}"/>
              </a:ext>
            </a:extLst>
          </p:cNvPr>
          <p:cNvSpPr txBox="1">
            <a:spLocks/>
          </p:cNvSpPr>
          <p:nvPr/>
        </p:nvSpPr>
        <p:spPr>
          <a:xfrm>
            <a:off x="5502489" y="327933"/>
            <a:ext cx="7827866" cy="13163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004B55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pt-BR" sz="870" b="0"/>
              <a:t>IGUÁ RIO</a:t>
            </a:r>
            <a:endParaRPr lang="en-US" sz="870" b="0"/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C1EE46E1-EA4A-7492-87BF-AFBCD051D186}"/>
              </a:ext>
            </a:extLst>
          </p:cNvPr>
          <p:cNvSpPr txBox="1">
            <a:spLocks/>
          </p:cNvSpPr>
          <p:nvPr/>
        </p:nvSpPr>
        <p:spPr>
          <a:xfrm>
            <a:off x="5677206" y="2865091"/>
            <a:ext cx="3805210" cy="1964943"/>
          </a:xfrm>
          <a:prstGeom prst="rect">
            <a:avLst/>
          </a:prstGeom>
        </p:spPr>
        <p:txBody>
          <a:bodyPr vert="horz" lIns="75724" tIns="37862" rIns="75724" bIns="37862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50000"/>
              <a:buFont typeface="Arial" panose="020B0604020202020204" pitchFamily="34" charset="0"/>
              <a:buBlip>
                <a:blip r:embed="rId5"/>
              </a:buBlip>
            </a:pPr>
            <a:r>
              <a:rPr lang="pt-BR" sz="2100" b="1" dirty="0">
                <a:solidFill>
                  <a:srgbClr val="004B55"/>
                </a:solidFill>
                <a:latin typeface="Montserrat" pitchFamily="2" charset="77"/>
              </a:rPr>
              <a:t> Expansão progressiva da rede de esgoto</a:t>
            </a:r>
          </a:p>
          <a:p>
            <a:pPr lvl="1">
              <a:lnSpc>
                <a:spcPct val="100000"/>
              </a:lnSpc>
              <a:buSzPct val="50000"/>
              <a:buBlip>
                <a:blip r:embed="rId5"/>
              </a:buBlip>
            </a:pPr>
            <a:r>
              <a:rPr lang="pt-BR" sz="1600" b="1" dirty="0">
                <a:solidFill>
                  <a:schemeClr val="bg2"/>
                </a:solidFill>
              </a:rPr>
              <a:t>140 km </a:t>
            </a:r>
            <a:r>
              <a:rPr lang="pt-BR" sz="1600" dirty="0">
                <a:solidFill>
                  <a:schemeClr val="bg2"/>
                </a:solidFill>
              </a:rPr>
              <a:t>de redes de esgoto em Miguel Pereira;</a:t>
            </a:r>
          </a:p>
          <a:p>
            <a:pPr lvl="1">
              <a:lnSpc>
                <a:spcPct val="100000"/>
              </a:lnSpc>
              <a:buSzPct val="50000"/>
              <a:buBlip>
                <a:blip r:embed="rId5"/>
              </a:buBlip>
            </a:pPr>
            <a:r>
              <a:rPr lang="pt-BR" sz="1600" b="1" dirty="0">
                <a:solidFill>
                  <a:schemeClr val="bg2"/>
                </a:solidFill>
              </a:rPr>
              <a:t>159</a:t>
            </a:r>
            <a:r>
              <a:rPr lang="pt-BR" sz="1600" dirty="0">
                <a:solidFill>
                  <a:schemeClr val="bg2"/>
                </a:solidFill>
              </a:rPr>
              <a:t> </a:t>
            </a:r>
            <a:r>
              <a:rPr lang="pt-BR" sz="1600" b="1" dirty="0">
                <a:solidFill>
                  <a:schemeClr val="bg2"/>
                </a:solidFill>
              </a:rPr>
              <a:t>km</a:t>
            </a:r>
            <a:r>
              <a:rPr lang="pt-BR" sz="1600" dirty="0">
                <a:solidFill>
                  <a:schemeClr val="bg2"/>
                </a:solidFill>
              </a:rPr>
              <a:t> de redes de esgoto em Paty do Alferes.</a:t>
            </a:r>
          </a:p>
          <a:p>
            <a:pPr>
              <a:buSzPct val="50000"/>
              <a:buBlip>
                <a:blip r:embed="rId5"/>
              </a:buBlip>
            </a:pPr>
            <a:endParaRPr lang="pt-BR" sz="1600" dirty="0">
              <a:solidFill>
                <a:schemeClr val="bg2"/>
              </a:solidFill>
            </a:endParaRPr>
          </a:p>
          <a:p>
            <a:pPr>
              <a:buSzPct val="50000"/>
              <a:buBlip>
                <a:blip r:embed="rId5"/>
              </a:buBlip>
            </a:pPr>
            <a:endParaRPr lang="pt-BR" sz="1600" dirty="0">
              <a:solidFill>
                <a:schemeClr val="tx2"/>
              </a:solidFill>
            </a:endParaRPr>
          </a:p>
          <a:p>
            <a:pPr>
              <a:buSzPct val="50000"/>
              <a:buFont typeface="Arial" panose="020B0604020202020204" pitchFamily="34" charset="0"/>
              <a:buBlip>
                <a:blip r:embed="rId5"/>
              </a:buBlip>
            </a:pPr>
            <a:endParaRPr lang="pt-BR" sz="1159" dirty="0">
              <a:solidFill>
                <a:srgbClr val="004B55"/>
              </a:solidFill>
              <a:latin typeface="Montserrat" pitchFamily="2" charset="77"/>
            </a:endParaRPr>
          </a:p>
        </p:txBody>
      </p:sp>
      <p:pic>
        <p:nvPicPr>
          <p:cNvPr id="13" name="Imagem 12" descr="Uma imagem contendo ao ar livre, edifício, andando, homem&#10;&#10;O conteúdo gerado por IA pode estar incorreto.">
            <a:extLst>
              <a:ext uri="{FF2B5EF4-FFF2-40B4-BE49-F238E27FC236}">
                <a16:creationId xmlns:a16="http://schemas.microsoft.com/office/drawing/2014/main" id="{A8074A65-A36F-A634-0C88-FB46E715E5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" t="23989" b="19924"/>
          <a:stretch>
            <a:fillRect/>
          </a:stretch>
        </p:blipFill>
        <p:spPr>
          <a:xfrm>
            <a:off x="400335" y="327933"/>
            <a:ext cx="3469832" cy="3480750"/>
          </a:xfrm>
          <a:custGeom>
            <a:avLst/>
            <a:gdLst>
              <a:gd name="connsiteX0" fmla="*/ 1753737 w 3469832"/>
              <a:gd name="connsiteY0" fmla="*/ 0 h 3480750"/>
              <a:gd name="connsiteX1" fmla="*/ 3428630 w 3469832"/>
              <a:gd name="connsiteY1" fmla="*/ 1222841 h 3480750"/>
              <a:gd name="connsiteX2" fmla="*/ 3469832 w 3469832"/>
              <a:gd name="connsiteY2" fmla="*/ 1381862 h 3480750"/>
              <a:gd name="connsiteX3" fmla="*/ 3469832 w 3469832"/>
              <a:gd name="connsiteY3" fmla="*/ 2098888 h 3480750"/>
              <a:gd name="connsiteX4" fmla="*/ 3428630 w 3469832"/>
              <a:gd name="connsiteY4" fmla="*/ 2257910 h 3480750"/>
              <a:gd name="connsiteX5" fmla="*/ 1753737 w 3469832"/>
              <a:gd name="connsiteY5" fmla="*/ 3480750 h 3480750"/>
              <a:gd name="connsiteX6" fmla="*/ 0 w 3469832"/>
              <a:gd name="connsiteY6" fmla="*/ 1740375 h 3480750"/>
              <a:gd name="connsiteX7" fmla="*/ 1753737 w 3469832"/>
              <a:gd name="connsiteY7" fmla="*/ 0 h 3480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69832" h="3480750">
                <a:moveTo>
                  <a:pt x="1753737" y="0"/>
                </a:moveTo>
                <a:cubicBezTo>
                  <a:pt x="2540694" y="0"/>
                  <a:pt x="3206586" y="514389"/>
                  <a:pt x="3428630" y="1222841"/>
                </a:cubicBezTo>
                <a:lnTo>
                  <a:pt x="3469832" y="1381862"/>
                </a:lnTo>
                <a:lnTo>
                  <a:pt x="3469832" y="2098888"/>
                </a:lnTo>
                <a:lnTo>
                  <a:pt x="3428630" y="2257910"/>
                </a:lnTo>
                <a:cubicBezTo>
                  <a:pt x="3206586" y="2966362"/>
                  <a:pt x="2540694" y="3480750"/>
                  <a:pt x="1753737" y="3480750"/>
                </a:cubicBezTo>
                <a:cubicBezTo>
                  <a:pt x="785175" y="3480750"/>
                  <a:pt x="0" y="2701558"/>
                  <a:pt x="0" y="1740375"/>
                </a:cubicBezTo>
                <a:cubicBezTo>
                  <a:pt x="0" y="779192"/>
                  <a:pt x="785175" y="0"/>
                  <a:pt x="1753737" y="0"/>
                </a:cubicBezTo>
                <a:close/>
              </a:path>
            </a:pathLst>
          </a:custGeom>
        </p:spPr>
      </p:pic>
      <p:pic>
        <p:nvPicPr>
          <p:cNvPr id="22" name="Imagem 21" descr="Homem com chapéu&#10;&#10;O conteúdo gerado por IA pode estar incorreto.">
            <a:extLst>
              <a:ext uri="{FF2B5EF4-FFF2-40B4-BE49-F238E27FC236}">
                <a16:creationId xmlns:a16="http://schemas.microsoft.com/office/drawing/2014/main" id="{0771EE9D-D168-A81F-3962-5BEA119FFD0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6" r="18030" b="4783"/>
          <a:stretch>
            <a:fillRect/>
          </a:stretch>
        </p:blipFill>
        <p:spPr>
          <a:xfrm>
            <a:off x="3094954" y="3259363"/>
            <a:ext cx="1790238" cy="1810208"/>
          </a:xfrm>
          <a:custGeom>
            <a:avLst/>
            <a:gdLst>
              <a:gd name="connsiteX0" fmla="*/ 895119 w 1790238"/>
              <a:gd name="connsiteY0" fmla="*/ 0 h 1810208"/>
              <a:gd name="connsiteX1" fmla="*/ 1790238 w 1790238"/>
              <a:gd name="connsiteY1" fmla="*/ 905104 h 1810208"/>
              <a:gd name="connsiteX2" fmla="*/ 895119 w 1790238"/>
              <a:gd name="connsiteY2" fmla="*/ 1810208 h 1810208"/>
              <a:gd name="connsiteX3" fmla="*/ 0 w 1790238"/>
              <a:gd name="connsiteY3" fmla="*/ 905104 h 1810208"/>
              <a:gd name="connsiteX4" fmla="*/ 895119 w 1790238"/>
              <a:gd name="connsiteY4" fmla="*/ 0 h 1810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0238" h="1810208">
                <a:moveTo>
                  <a:pt x="895119" y="0"/>
                </a:moveTo>
                <a:cubicBezTo>
                  <a:pt x="1389480" y="0"/>
                  <a:pt x="1790238" y="405229"/>
                  <a:pt x="1790238" y="905104"/>
                </a:cubicBezTo>
                <a:cubicBezTo>
                  <a:pt x="1790238" y="1404979"/>
                  <a:pt x="1389480" y="1810208"/>
                  <a:pt x="895119" y="1810208"/>
                </a:cubicBezTo>
                <a:cubicBezTo>
                  <a:pt x="400758" y="1810208"/>
                  <a:pt x="0" y="1404979"/>
                  <a:pt x="0" y="905104"/>
                </a:cubicBezTo>
                <a:cubicBezTo>
                  <a:pt x="0" y="405229"/>
                  <a:pt x="400758" y="0"/>
                  <a:pt x="895119" y="0"/>
                </a:cubicBezTo>
                <a:close/>
              </a:path>
            </a:pathLst>
          </a:custGeom>
        </p:spPr>
      </p:pic>
      <p:sp>
        <p:nvSpPr>
          <p:cNvPr id="26" name="Oval 2">
            <a:extLst>
              <a:ext uri="{FF2B5EF4-FFF2-40B4-BE49-F238E27FC236}">
                <a16:creationId xmlns:a16="http://schemas.microsoft.com/office/drawing/2014/main" id="{A6806F15-0DC7-F8D8-D6BC-7307E090E316}"/>
              </a:ext>
            </a:extLst>
          </p:cNvPr>
          <p:cNvSpPr/>
          <p:nvPr/>
        </p:nvSpPr>
        <p:spPr>
          <a:xfrm>
            <a:off x="1130011" y="3504001"/>
            <a:ext cx="1790238" cy="1810208"/>
          </a:xfrm>
          <a:prstGeom prst="ellipse">
            <a:avLst/>
          </a:prstGeom>
          <a:solidFill>
            <a:srgbClr val="AAD8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49">
              <a:latin typeface="Montserrat" pitchFamily="2" charset="77"/>
            </a:endParaRPr>
          </a:p>
        </p:txBody>
      </p:sp>
      <p:grpSp>
        <p:nvGrpSpPr>
          <p:cNvPr id="27" name="Agrupar 13">
            <a:extLst>
              <a:ext uri="{FF2B5EF4-FFF2-40B4-BE49-F238E27FC236}">
                <a16:creationId xmlns:a16="http://schemas.microsoft.com/office/drawing/2014/main" id="{B48A975B-3F1D-77CF-BF2F-4A5BC770C853}"/>
              </a:ext>
            </a:extLst>
          </p:cNvPr>
          <p:cNvGrpSpPr/>
          <p:nvPr/>
        </p:nvGrpSpPr>
        <p:grpSpPr>
          <a:xfrm>
            <a:off x="1130011" y="3847563"/>
            <a:ext cx="1964943" cy="1222008"/>
            <a:chOff x="1936505" y="3767302"/>
            <a:chExt cx="2034406" cy="678089"/>
          </a:xfrm>
        </p:grpSpPr>
        <p:sp>
          <p:nvSpPr>
            <p:cNvPr id="28" name="Espaço Reservado para Conteúdo 2">
              <a:extLst>
                <a:ext uri="{FF2B5EF4-FFF2-40B4-BE49-F238E27FC236}">
                  <a16:creationId xmlns:a16="http://schemas.microsoft.com/office/drawing/2014/main" id="{AB70AC4E-6E9E-7B80-6E3D-D7DE1F63B6F7}"/>
                </a:ext>
              </a:extLst>
            </p:cNvPr>
            <p:cNvSpPr txBox="1">
              <a:spLocks/>
            </p:cNvSpPr>
            <p:nvPr/>
          </p:nvSpPr>
          <p:spPr>
            <a:xfrm>
              <a:off x="1989124" y="3767302"/>
              <a:ext cx="1748287" cy="678089"/>
            </a:xfrm>
            <a:prstGeom prst="rect">
              <a:avLst/>
            </a:prstGeom>
          </p:spPr>
          <p:txBody>
            <a:bodyPr/>
            <a:lstStyle>
              <a:lvl1pPr marL="285750" indent="-285750" algn="l" defTabSz="757215" rtl="0" eaLnBrk="1" latinLnBrk="0" hangingPunct="1">
                <a:lnSpc>
                  <a:spcPct val="100000"/>
                </a:lnSpc>
                <a:spcBef>
                  <a:spcPts val="828"/>
                </a:spcBef>
                <a:buClr>
                  <a:srgbClr val="AAD7E1"/>
                </a:buClr>
                <a:buSzPct val="50000"/>
                <a:buFontTx/>
                <a:buBlip>
                  <a:blip r:embed="rId8"/>
                </a:buBlip>
                <a:defRPr sz="1400" kern="1200">
                  <a:solidFill>
                    <a:schemeClr val="tx1"/>
                  </a:solidFill>
                  <a:latin typeface="Montserrat" pitchFamily="2" charset="77"/>
                  <a:ea typeface="+mn-ea"/>
                  <a:cs typeface="+mn-cs"/>
                </a:defRPr>
              </a:lvl1pPr>
              <a:lvl2pPr marL="567911" indent="-189304" algn="l" defTabSz="757215" rtl="0" eaLnBrk="1" latinLnBrk="0" hangingPunct="1">
                <a:lnSpc>
                  <a:spcPct val="100000"/>
                </a:lnSpc>
                <a:spcBef>
                  <a:spcPts val="414"/>
                </a:spcBef>
                <a:buFont typeface="Arial" panose="020B0604020202020204" pitchFamily="34" charset="0"/>
                <a:buChar char="•"/>
                <a:defRPr sz="198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46518" indent="-189304" algn="l" defTabSz="757215" rtl="0" eaLnBrk="1" latinLnBrk="0" hangingPunct="1">
                <a:lnSpc>
                  <a:spcPct val="100000"/>
                </a:lnSpc>
                <a:spcBef>
                  <a:spcPts val="414"/>
                </a:spcBef>
                <a:buFont typeface="Arial" panose="020B0604020202020204" pitchFamily="34" charset="0"/>
                <a:buChar char="•"/>
                <a:defRPr sz="165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25126" indent="-189304" algn="l" defTabSz="757215" rtl="0" eaLnBrk="1" latinLnBrk="0" hangingPunct="1">
                <a:lnSpc>
                  <a:spcPct val="100000"/>
                </a:lnSpc>
                <a:spcBef>
                  <a:spcPts val="414"/>
                </a:spcBef>
                <a:buFont typeface="Arial" panose="020B0604020202020204" pitchFamily="34" charset="0"/>
                <a:buChar char="•"/>
                <a:defRPr sz="14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03733" indent="-189304" algn="l" defTabSz="757215" rtl="0" eaLnBrk="1" latinLnBrk="0" hangingPunct="1">
                <a:lnSpc>
                  <a:spcPct val="100000"/>
                </a:lnSpc>
                <a:spcBef>
                  <a:spcPts val="414"/>
                </a:spcBef>
                <a:buClr>
                  <a:srgbClr val="AAD7E1"/>
                </a:buClr>
                <a:buFont typeface="Gotham Rounded Bold" pitchFamily="50" charset="0"/>
                <a:buChar char="›"/>
                <a:defRPr sz="14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082340" indent="-189304" algn="l" defTabSz="757215" rtl="0" eaLnBrk="1" latinLnBrk="0" hangingPunct="1">
                <a:lnSpc>
                  <a:spcPct val="90000"/>
                </a:lnSpc>
                <a:spcBef>
                  <a:spcPts val="414"/>
                </a:spcBef>
                <a:buFont typeface="Arial" panose="020B0604020202020204" pitchFamily="34" charset="0"/>
                <a:buChar char="•"/>
                <a:defRPr sz="14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460948" indent="-189304" algn="l" defTabSz="757215" rtl="0" eaLnBrk="1" latinLnBrk="0" hangingPunct="1">
                <a:lnSpc>
                  <a:spcPct val="90000"/>
                </a:lnSpc>
                <a:spcBef>
                  <a:spcPts val="414"/>
                </a:spcBef>
                <a:buFont typeface="Arial" panose="020B0604020202020204" pitchFamily="34" charset="0"/>
                <a:buChar char="•"/>
                <a:defRPr sz="14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839555" indent="-189304" algn="l" defTabSz="757215" rtl="0" eaLnBrk="1" latinLnBrk="0" hangingPunct="1">
                <a:lnSpc>
                  <a:spcPct val="90000"/>
                </a:lnSpc>
                <a:spcBef>
                  <a:spcPts val="414"/>
                </a:spcBef>
                <a:buFont typeface="Arial" panose="020B0604020202020204" pitchFamily="34" charset="0"/>
                <a:buChar char="•"/>
                <a:defRPr sz="14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218162" indent="-189304" algn="l" defTabSz="757215" rtl="0" eaLnBrk="1" latinLnBrk="0" hangingPunct="1">
                <a:lnSpc>
                  <a:spcPct val="90000"/>
                </a:lnSpc>
                <a:spcBef>
                  <a:spcPts val="414"/>
                </a:spcBef>
                <a:buFont typeface="Arial" panose="020B0604020202020204" pitchFamily="34" charset="0"/>
                <a:buChar char="•"/>
                <a:defRPr sz="14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pt-BR" sz="1200" b="1">
                  <a:solidFill>
                    <a:schemeClr val="bg2"/>
                  </a:solidFill>
                </a:rPr>
                <a:t>Impacto: </a:t>
              </a:r>
              <a:br>
                <a:rPr lang="pt-BR" sz="1200">
                  <a:solidFill>
                    <a:schemeClr val="bg2"/>
                  </a:solidFill>
                </a:rPr>
              </a:br>
              <a:r>
                <a:rPr lang="pt-BR" sz="1200">
                  <a:solidFill>
                    <a:schemeClr val="bg2"/>
                  </a:solidFill>
                </a:rPr>
                <a:t>salto de cobertura de esgoto, saúde e qualidade de vida para a população</a:t>
              </a:r>
              <a:endParaRPr lang="pt-BR" sz="1100">
                <a:solidFill>
                  <a:schemeClr val="bg2"/>
                </a:solidFill>
              </a:endParaRPr>
            </a:p>
          </p:txBody>
        </p:sp>
        <p:sp>
          <p:nvSpPr>
            <p:cNvPr id="29" name="Título 1">
              <a:extLst>
                <a:ext uri="{FF2B5EF4-FFF2-40B4-BE49-F238E27FC236}">
                  <a16:creationId xmlns:a16="http://schemas.microsoft.com/office/drawing/2014/main" id="{37CF0E30-9152-2FF6-A38B-A141C37D2AE6}"/>
                </a:ext>
              </a:extLst>
            </p:cNvPr>
            <p:cNvSpPr txBox="1">
              <a:spLocks/>
            </p:cNvSpPr>
            <p:nvPr/>
          </p:nvSpPr>
          <p:spPr>
            <a:xfrm>
              <a:off x="1936505" y="3877096"/>
              <a:ext cx="2034406" cy="475734"/>
            </a:xfrm>
            <a:prstGeom prst="rect">
              <a:avLst/>
            </a:prstGeom>
          </p:spPr>
          <p:txBody>
            <a:bodyPr vert="horz" lIns="75724" tIns="37862" rIns="75724" bIns="37862" rtlCol="0" anchor="t">
              <a:noAutofit/>
            </a:bodyPr>
            <a:lstStyle>
              <a:lvl1pPr algn="l" defTabSz="757215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800" b="0" i="0" kern="1200">
                  <a:solidFill>
                    <a:schemeClr val="tx1"/>
                  </a:solidFill>
                  <a:latin typeface="Montserrat Light" pitchFamily="2" charset="77"/>
                  <a:ea typeface="+mj-ea"/>
                  <a:cs typeface="+mj-cs"/>
                </a:defRPr>
              </a:lvl1pPr>
            </a:lstStyle>
            <a:p>
              <a:pPr algn="ctr"/>
              <a:endParaRPr lang="pt-BR" b="1">
                <a:solidFill>
                  <a:schemeClr val="bg2"/>
                </a:solidFill>
                <a:latin typeface="Montserrat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5805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59913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0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0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11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37B4C8"/>
      </a:dk2>
      <a:lt2>
        <a:srgbClr val="004B55"/>
      </a:lt2>
      <a:accent1>
        <a:srgbClr val="AAD7E1"/>
      </a:accent1>
      <a:accent2>
        <a:srgbClr val="003C28"/>
      </a:accent2>
      <a:accent3>
        <a:srgbClr val="54B482"/>
      </a:accent3>
      <a:accent4>
        <a:srgbClr val="AFD7C3"/>
      </a:accent4>
      <a:accent5>
        <a:srgbClr val="C98805"/>
      </a:accent5>
      <a:accent6>
        <a:srgbClr val="FAB418"/>
      </a:accent6>
      <a:hlink>
        <a:srgbClr val="FFD79B"/>
      </a:hlink>
      <a:folHlink>
        <a:srgbClr val="972D2D"/>
      </a:folHlink>
    </a:clrScheme>
    <a:fontScheme name="Office">
      <a:majorFont>
        <a:latin typeface="Montserra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Montserra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  <wetp:taskpane dockstate="right" visibility="0" width="350" row="0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F9F24C0F-2FFA-5D4E-BC16-98CA4632D007}">
  <we:reference id="wa104381050" version="8.0.3.0" store="pt-BR" storeType="OMEX"/>
  <we:alternateReferences>
    <we:reference id="wa104381050" version="8.0.3.0" store="WA104381050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1DE5FAE6-B057-0E4F-94F7-18BDDB4B2752}">
  <we:reference id="wa104381063" version="1.0.0.1" store="pt-BR" storeType="OMEX"/>
  <we:alternateReferences>
    <we:reference id="wa104381063" version="1.0.0.1" store="WA104381063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f2e1d5-918e-499d-a2f8-de55c4d1f19e">
      <Terms xmlns="http://schemas.microsoft.com/office/infopath/2007/PartnerControls"/>
    </lcf76f155ced4ddcb4097134ff3c332f>
    <TaxCatchAll xmlns="b1ad80f7-a6cf-416e-9883-a27b7300dca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F22329A5FA104438EF45A40C6A3E004" ma:contentTypeVersion="17" ma:contentTypeDescription="Criar um novo documento." ma:contentTypeScope="" ma:versionID="983b5f176104fc24883e3973f9638299">
  <xsd:schema xmlns:xsd="http://www.w3.org/2001/XMLSchema" xmlns:xs="http://www.w3.org/2001/XMLSchema" xmlns:p="http://schemas.microsoft.com/office/2006/metadata/properties" xmlns:ns2="aaf2e1d5-918e-499d-a2f8-de55c4d1f19e" xmlns:ns3="b1ad80f7-a6cf-416e-9883-a27b7300dcaa" targetNamespace="http://schemas.microsoft.com/office/2006/metadata/properties" ma:root="true" ma:fieldsID="9f516c8aaa8e0da37e5503e06a459533" ns2:_="" ns3:_="">
    <xsd:import namespace="aaf2e1d5-918e-499d-a2f8-de55c4d1f19e"/>
    <xsd:import namespace="b1ad80f7-a6cf-416e-9883-a27b7300dc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2:MediaServiceLocation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f2e1d5-918e-499d-a2f8-de55c4d1f1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Etiquetas de Imagem" ma:readOnly="false" ma:fieldId="{5cf76f15-5ced-4ddc-b409-7134ff3c332f}" ma:taxonomyMulti="true" ma:sspId="07f0ae7f-d526-45e0-99a1-bf3666b435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ad80f7-a6cf-416e-9883-a27b7300dca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e735f65b-0b0d-44ea-b385-30be97460292}" ma:internalName="TaxCatchAll" ma:showField="CatchAllData" ma:web="b1ad80f7-a6cf-416e-9883-a27b7300dc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512265-0BB1-49B8-BA10-33AAC4978D4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4088734-FD31-4F21-BD9E-61F7DE2A64A2}">
  <ds:schemaRefs>
    <ds:schemaRef ds:uri="aaf2e1d5-918e-499d-a2f8-de55c4d1f19e"/>
    <ds:schemaRef ds:uri="b1ad80f7-a6cf-416e-9883-a27b7300dca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3B0672C-6B96-4830-B420-22CC1A2240D9}">
  <ds:schemaRefs>
    <ds:schemaRef ds:uri="aaf2e1d5-918e-499d-a2f8-de55c4d1f19e"/>
    <ds:schemaRef ds:uri="b1ad80f7-a6cf-416e-9883-a27b7300dca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</TotalTime>
  <Words>632</Words>
  <Application>Microsoft Office PowerPoint</Application>
  <PresentationFormat>Personalizar</PresentationFormat>
  <Paragraphs>98</Paragraphs>
  <Slides>9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5" baseType="lpstr">
      <vt:lpstr>Montserrat Medium</vt:lpstr>
      <vt:lpstr>Montserrat</vt:lpstr>
      <vt:lpstr>Arial</vt:lpstr>
      <vt:lpstr>Montserrat Light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IGUÁ SANEAMENTO</dc:title>
  <dc:creator>Leandro Silva</dc:creator>
  <cp:lastModifiedBy>Gabriela Ribeiro do Nascimento Patricio</cp:lastModifiedBy>
  <cp:revision>2</cp:revision>
  <dcterms:created xsi:type="dcterms:W3CDTF">2021-05-04T20:11:37Z</dcterms:created>
  <dcterms:modified xsi:type="dcterms:W3CDTF">2025-10-06T21:45:33Z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2021-05-04T00:00:00Z</vt:filetime>
  </property>
  <property fmtid="{D5CDD505-2E9C-101B-9397-08002B2CF9AE}" pid="3" name="Creator">
    <vt:lpwstr>Adobe InDesign 15.1 (Macintosh)</vt:lpwstr>
  </property>
  <property fmtid="{D5CDD505-2E9C-101B-9397-08002B2CF9AE}" pid="4" name="LastSaved">
    <vt:filetime>2021-05-04T00:00:00Z</vt:filetime>
  </property>
  <property fmtid="{D5CDD505-2E9C-101B-9397-08002B2CF9AE}" pid="5" name="MediaServiceImageTags">
    <vt:lpwstr/>
  </property>
  <property fmtid="{D5CDD505-2E9C-101B-9397-08002B2CF9AE}" pid="6" name="ContentTypeId">
    <vt:lpwstr>0x0101008F22329A5FA104438EF45A40C6A3E004</vt:lpwstr>
  </property>
  <property fmtid="{D5CDD505-2E9C-101B-9397-08002B2CF9AE}" pid="7" name="MSIP_Label_2d8c72e2-94da-4215-9321-6e23e54d2fc1_Enabled">
    <vt:lpwstr>true</vt:lpwstr>
  </property>
  <property fmtid="{D5CDD505-2E9C-101B-9397-08002B2CF9AE}" pid="8" name="MSIP_Label_2d8c72e2-94da-4215-9321-6e23e54d2fc1_SetDate">
    <vt:lpwstr>2025-10-01T18:28:00Z</vt:lpwstr>
  </property>
  <property fmtid="{D5CDD505-2E9C-101B-9397-08002B2CF9AE}" pid="9" name="MSIP_Label_2d8c72e2-94da-4215-9321-6e23e54d2fc1_Method">
    <vt:lpwstr>Standard</vt:lpwstr>
  </property>
  <property fmtid="{D5CDD505-2E9C-101B-9397-08002B2CF9AE}" pid="10" name="MSIP_Label_2d8c72e2-94da-4215-9321-6e23e54d2fc1_Name">
    <vt:lpwstr>Interno</vt:lpwstr>
  </property>
  <property fmtid="{D5CDD505-2E9C-101B-9397-08002B2CF9AE}" pid="11" name="MSIP_Label_2d8c72e2-94da-4215-9321-6e23e54d2fc1_SiteId">
    <vt:lpwstr>b43bf106-dce6-4172-8664-a651d7c6f029</vt:lpwstr>
  </property>
  <property fmtid="{D5CDD505-2E9C-101B-9397-08002B2CF9AE}" pid="12" name="MSIP_Label_2d8c72e2-94da-4215-9321-6e23e54d2fc1_ActionId">
    <vt:lpwstr>b15dd906-4fca-4b4c-aea6-4890fa728430</vt:lpwstr>
  </property>
  <property fmtid="{D5CDD505-2E9C-101B-9397-08002B2CF9AE}" pid="13" name="MSIP_Label_2d8c72e2-94da-4215-9321-6e23e54d2fc1_ContentBits">
    <vt:lpwstr>0</vt:lpwstr>
  </property>
  <property fmtid="{D5CDD505-2E9C-101B-9397-08002B2CF9AE}" pid="14" name="MSIP_Label_2d8c72e2-94da-4215-9321-6e23e54d2fc1_Tag">
    <vt:lpwstr>10, 3, 0, 1</vt:lpwstr>
  </property>
</Properties>
</file>