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3" r:id="rId4"/>
    <p:sldId id="257" r:id="rId5"/>
    <p:sldId id="264" r:id="rId6"/>
    <p:sldId id="265" r:id="rId7"/>
    <p:sldId id="266" r:id="rId8"/>
    <p:sldId id="267" r:id="rId9"/>
    <p:sldId id="262" r:id="rId10"/>
  </p:sldIdLst>
  <p:sldSz cx="12192000" cy="6858000"/>
  <p:notesSz cx="6858000" cy="9144000"/>
  <p:embeddedFontLst>
    <p:embeddedFont>
      <p:font typeface="Arial Black" panose="020B0A04020102020204" pitchFamily="34" charset="0"/>
      <p:bold r:id="rId1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EFF"/>
    <a:srgbClr val="FF0000"/>
    <a:srgbClr val="FC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E81FF-38EF-4B0D-88FB-0AE008584975}" v="4" dt="2025-10-02T20:36:56.0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E7638-1CC3-4602-981D-D64109A307A2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83D5A71-9004-4241-BADA-0C57F631237D}">
      <dgm:prSet custT="1"/>
      <dgm:spPr/>
      <dgm:t>
        <a:bodyPr/>
        <a:lstStyle/>
        <a:p>
          <a:pPr rtl="0"/>
          <a:r>
            <a:rPr lang="pt-BR" sz="1600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Redução do Investimento Público em Infraestrutura</a:t>
          </a:r>
          <a:endParaRPr lang="pt-BR" sz="8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FE4F8A-D286-4F4F-A1FF-AF2C80123145}" type="parTrans" cxnId="{9734E70A-EE2D-4714-A048-0D25C03A695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D2D86-C1DD-4B28-97B4-34CD1D8F21FB}" type="sibTrans" cxnId="{9734E70A-EE2D-4714-A048-0D25C03A695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012FC1-C33D-4F29-A172-7A6C7960624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Alta demanda de Projetos</a:t>
          </a:r>
        </a:p>
      </dgm:t>
    </dgm:pt>
    <dgm:pt modelId="{5830A003-9150-43D6-9F26-32CD9FB3B6FC}" type="parTrans" cxnId="{E20C5D98-83B5-42E1-A005-E89D36C0420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A3008F-FDDB-4C6B-B15D-EB5DA798BF2F}" type="sibTrans" cxnId="{E20C5D98-83B5-42E1-A005-E89D36C0420D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D8C34D-4ECE-4AA0-8111-70B9C2EFC227}">
      <dgm:prSet custT="1"/>
      <dgm:spPr>
        <a:solidFill>
          <a:schemeClr val="accent4"/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Falta de recursos para estruturação</a:t>
          </a:r>
        </a:p>
      </dgm:t>
    </dgm:pt>
    <dgm:pt modelId="{57E0CA53-E348-47FE-A431-498DF41684E5}" type="parTrans" cxnId="{1A503D1A-8D4C-481D-8B79-79A36C585859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B814DD-DCC2-43C4-BF2A-3A52D78945BE}" type="sibTrans" cxnId="{1A503D1A-8D4C-481D-8B79-79A36C585859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99F221-927C-4F81-94FC-E9DCBDD7B9CE}">
      <dgm:prSet custT="1"/>
      <dgm:spPr>
        <a:solidFill>
          <a:schemeClr val="accent6"/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Carência de Pessoal técnico qualificado</a:t>
          </a:r>
        </a:p>
      </dgm:t>
    </dgm:pt>
    <dgm:pt modelId="{BCFA47F4-4F6F-4554-ADCF-E127E021ACD0}" type="parTrans" cxnId="{30DB6D1A-696E-4A3D-80B7-196ED2D365B8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1DCE-739E-4CCB-9CB1-F69A3016501A}" type="sibTrans" cxnId="{30DB6D1A-696E-4A3D-80B7-196ED2D365B8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040D18-161C-4BD4-AB89-4151B5649BF0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Baixa qualidade de projetos apresentados e aceitos</a:t>
          </a:r>
        </a:p>
      </dgm:t>
    </dgm:pt>
    <dgm:pt modelId="{7D26530E-9B51-4EEC-B1D3-3A9A578EA208}" type="parTrans" cxnId="{BC788784-25DC-4618-AA71-D01DDFCBF9B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915D99-7BA8-4958-AA9E-69CEC721DF4F}" type="sibTrans" cxnId="{BC788784-25DC-4618-AA71-D01DDFCBF9B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FCD5F4-AE7E-43D7-900E-DE28DB8E27A8}">
      <dgm:prSet custT="1"/>
      <dgm:spPr>
        <a:solidFill>
          <a:srgbClr val="C74648"/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Demora ou descontinuidade nas estruturações</a:t>
          </a:r>
        </a:p>
      </dgm:t>
    </dgm:pt>
    <dgm:pt modelId="{727757FA-3805-46BB-8722-BDFBC9F6EB10}" type="parTrans" cxnId="{BC6562C8-A140-4272-A9DE-3787DB74EC8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5614B4-0117-4CE1-AEFE-073DF77E5834}" type="sibTrans" cxnId="{BC6562C8-A140-4272-A9DE-3787DB74EC84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601F1B-E5BB-4450-859F-4F81D2FCCD39}">
      <dgm:prSet custT="1"/>
      <dgm:spPr>
        <a:solidFill>
          <a:srgbClr val="ED9303"/>
        </a:solidFill>
      </dgm:spPr>
      <dgm:t>
        <a:bodyPr/>
        <a:lstStyle/>
        <a:p>
          <a:pPr rtl="0"/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Alto risco para particulares em </a:t>
          </a:r>
          <a:r>
            <a:rPr lang="pt-BR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PMIs</a:t>
          </a: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MIP</a:t>
          </a:r>
        </a:p>
      </dgm:t>
    </dgm:pt>
    <dgm:pt modelId="{A09CF753-0E0E-481F-A195-3899BF4919A9}" type="parTrans" cxnId="{CA750A47-2397-4CE4-805A-D20465819C3F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9AF8C1-6956-4C6D-8AD6-163154C23721}" type="sibTrans" cxnId="{CA750A47-2397-4CE4-805A-D20465819C3F}">
      <dgm:prSet/>
      <dgm:spPr/>
      <dgm:t>
        <a:bodyPr/>
        <a:lstStyle/>
        <a:p>
          <a:endParaRPr lang="pt-BR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E4D3D-827A-474D-9E55-94D7DFC82CE6}" type="pres">
      <dgm:prSet presAssocID="{55CE7638-1CC3-4602-981D-D64109A307A2}" presName="cycle" presStyleCnt="0">
        <dgm:presLayoutVars>
          <dgm:dir/>
          <dgm:resizeHandles val="exact"/>
        </dgm:presLayoutVars>
      </dgm:prSet>
      <dgm:spPr/>
    </dgm:pt>
    <dgm:pt modelId="{1A89EB19-6133-4E97-80CD-B6F7B4488AA3}" type="pres">
      <dgm:prSet presAssocID="{483D5A71-9004-4241-BADA-0C57F631237D}" presName="node" presStyleLbl="node1" presStyleIdx="0" presStyleCnt="7" custScaleX="130652" custScaleY="129148">
        <dgm:presLayoutVars>
          <dgm:bulletEnabled val="1"/>
        </dgm:presLayoutVars>
      </dgm:prSet>
      <dgm:spPr/>
    </dgm:pt>
    <dgm:pt modelId="{9CB6428C-5378-42F2-BAD1-B698FF6C5403}" type="pres">
      <dgm:prSet presAssocID="{483D5A71-9004-4241-BADA-0C57F631237D}" presName="spNode" presStyleCnt="0"/>
      <dgm:spPr/>
    </dgm:pt>
    <dgm:pt modelId="{984124F7-37A3-45DF-9770-34EF8D6037E6}" type="pres">
      <dgm:prSet presAssocID="{91FD2D86-C1DD-4B28-97B4-34CD1D8F21FB}" presName="sibTrans" presStyleLbl="sibTrans1D1" presStyleIdx="0" presStyleCnt="7"/>
      <dgm:spPr/>
    </dgm:pt>
    <dgm:pt modelId="{ABB0B00E-0760-45BC-B96D-375BF8314896}" type="pres">
      <dgm:prSet presAssocID="{FD012FC1-C33D-4F29-A172-7A6C79606244}" presName="node" presStyleLbl="node1" presStyleIdx="1" presStyleCnt="7" custScaleX="135089" custScaleY="157800">
        <dgm:presLayoutVars>
          <dgm:bulletEnabled val="1"/>
        </dgm:presLayoutVars>
      </dgm:prSet>
      <dgm:spPr/>
    </dgm:pt>
    <dgm:pt modelId="{647A18CA-1AE6-417D-AD91-F454512708EA}" type="pres">
      <dgm:prSet presAssocID="{FD012FC1-C33D-4F29-A172-7A6C79606244}" presName="spNode" presStyleCnt="0"/>
      <dgm:spPr/>
    </dgm:pt>
    <dgm:pt modelId="{E7121C2D-8741-495C-9121-D4CD192FEE2C}" type="pres">
      <dgm:prSet presAssocID="{B3A3008F-FDDB-4C6B-B15D-EB5DA798BF2F}" presName="sibTrans" presStyleLbl="sibTrans1D1" presStyleIdx="1" presStyleCnt="7"/>
      <dgm:spPr/>
    </dgm:pt>
    <dgm:pt modelId="{02DA3707-FBC0-4EC6-943A-D76F6A80720E}" type="pres">
      <dgm:prSet presAssocID="{72D8C34D-4ECE-4AA0-8111-70B9C2EFC227}" presName="node" presStyleLbl="node1" presStyleIdx="2" presStyleCnt="7" custScaleX="129133" custScaleY="155913">
        <dgm:presLayoutVars>
          <dgm:bulletEnabled val="1"/>
        </dgm:presLayoutVars>
      </dgm:prSet>
      <dgm:spPr/>
    </dgm:pt>
    <dgm:pt modelId="{A3BB8DC8-D179-46A1-AEFD-B83C65C20114}" type="pres">
      <dgm:prSet presAssocID="{72D8C34D-4ECE-4AA0-8111-70B9C2EFC227}" presName="spNode" presStyleCnt="0"/>
      <dgm:spPr/>
    </dgm:pt>
    <dgm:pt modelId="{E6F16321-CDB8-4AA9-A445-A4EED31B80DF}" type="pres">
      <dgm:prSet presAssocID="{E8B814DD-DCC2-43C4-BF2A-3A52D78945BE}" presName="sibTrans" presStyleLbl="sibTrans1D1" presStyleIdx="2" presStyleCnt="7"/>
      <dgm:spPr/>
    </dgm:pt>
    <dgm:pt modelId="{472A7C97-01D0-405E-9E18-64F4D8E82CD8}" type="pres">
      <dgm:prSet presAssocID="{C899F221-927C-4F81-94FC-E9DCBDD7B9CE}" presName="node" presStyleLbl="node1" presStyleIdx="3" presStyleCnt="7" custScaleX="136056" custScaleY="147405" custRadScaleRad="105003" custRadScaleInc="-30265">
        <dgm:presLayoutVars>
          <dgm:bulletEnabled val="1"/>
        </dgm:presLayoutVars>
      </dgm:prSet>
      <dgm:spPr/>
    </dgm:pt>
    <dgm:pt modelId="{CBD2F8A7-54E2-4241-9318-07913550535E}" type="pres">
      <dgm:prSet presAssocID="{C899F221-927C-4F81-94FC-E9DCBDD7B9CE}" presName="spNode" presStyleCnt="0"/>
      <dgm:spPr/>
    </dgm:pt>
    <dgm:pt modelId="{087F0C44-5F1B-4CBB-AEF7-D6E203495FE8}" type="pres">
      <dgm:prSet presAssocID="{F1AE1DCE-739E-4CCB-9CB1-F69A3016501A}" presName="sibTrans" presStyleLbl="sibTrans1D1" presStyleIdx="3" presStyleCnt="7"/>
      <dgm:spPr/>
    </dgm:pt>
    <dgm:pt modelId="{603D2629-F7D3-4F18-B0DF-B198E6055A17}" type="pres">
      <dgm:prSet presAssocID="{A9040D18-161C-4BD4-AB89-4151B5649BF0}" presName="node" presStyleLbl="node1" presStyleIdx="4" presStyleCnt="7" custScaleX="127076" custScaleY="147405">
        <dgm:presLayoutVars>
          <dgm:bulletEnabled val="1"/>
        </dgm:presLayoutVars>
      </dgm:prSet>
      <dgm:spPr/>
    </dgm:pt>
    <dgm:pt modelId="{8EB5342F-2A73-4AF9-894A-64DED002F0B4}" type="pres">
      <dgm:prSet presAssocID="{A9040D18-161C-4BD4-AB89-4151B5649BF0}" presName="spNode" presStyleCnt="0"/>
      <dgm:spPr/>
    </dgm:pt>
    <dgm:pt modelId="{5BF31C37-D878-412C-9084-CEE26D009B1E}" type="pres">
      <dgm:prSet presAssocID="{DC915D99-7BA8-4958-AA9E-69CEC721DF4F}" presName="sibTrans" presStyleLbl="sibTrans1D1" presStyleIdx="4" presStyleCnt="7"/>
      <dgm:spPr/>
    </dgm:pt>
    <dgm:pt modelId="{2042358F-5906-4CC7-930B-C231D36AB7F7}" type="pres">
      <dgm:prSet presAssocID="{DCFCD5F4-AE7E-43D7-900E-DE28DB8E27A8}" presName="node" presStyleLbl="node1" presStyleIdx="5" presStyleCnt="7" custScaleX="150136" custScaleY="158984">
        <dgm:presLayoutVars>
          <dgm:bulletEnabled val="1"/>
        </dgm:presLayoutVars>
      </dgm:prSet>
      <dgm:spPr/>
    </dgm:pt>
    <dgm:pt modelId="{DD121F66-4640-45CC-BB61-031146CD2A49}" type="pres">
      <dgm:prSet presAssocID="{DCFCD5F4-AE7E-43D7-900E-DE28DB8E27A8}" presName="spNode" presStyleCnt="0"/>
      <dgm:spPr/>
    </dgm:pt>
    <dgm:pt modelId="{F8E1C455-854B-4A3E-818F-2F1AB161B843}" type="pres">
      <dgm:prSet presAssocID="{B95614B4-0117-4CE1-AEFE-073DF77E5834}" presName="sibTrans" presStyleLbl="sibTrans1D1" presStyleIdx="5" presStyleCnt="7"/>
      <dgm:spPr/>
    </dgm:pt>
    <dgm:pt modelId="{BFC6ACCA-5918-4321-9432-7B772B8F4C7C}" type="pres">
      <dgm:prSet presAssocID="{85601F1B-E5BB-4450-859F-4F81D2FCCD39}" presName="node" presStyleLbl="node1" presStyleIdx="6" presStyleCnt="7" custScaleX="136690" custScaleY="166236">
        <dgm:presLayoutVars>
          <dgm:bulletEnabled val="1"/>
        </dgm:presLayoutVars>
      </dgm:prSet>
      <dgm:spPr/>
    </dgm:pt>
    <dgm:pt modelId="{FFBD72BB-2428-4338-9B47-DDC839843F14}" type="pres">
      <dgm:prSet presAssocID="{85601F1B-E5BB-4450-859F-4F81D2FCCD39}" presName="spNode" presStyleCnt="0"/>
      <dgm:spPr/>
    </dgm:pt>
    <dgm:pt modelId="{294E9084-AA50-46AE-AABD-2C542F059E31}" type="pres">
      <dgm:prSet presAssocID="{E69AF8C1-6956-4C6D-8AD6-163154C23721}" presName="sibTrans" presStyleLbl="sibTrans1D1" presStyleIdx="6" presStyleCnt="7"/>
      <dgm:spPr/>
    </dgm:pt>
  </dgm:ptLst>
  <dgm:cxnLst>
    <dgm:cxn modelId="{2871E303-4348-4CB0-AFD0-99732EA5E710}" type="presOf" srcId="{B3A3008F-FDDB-4C6B-B15D-EB5DA798BF2F}" destId="{E7121C2D-8741-495C-9121-D4CD192FEE2C}" srcOrd="0" destOrd="0" presId="urn:microsoft.com/office/officeart/2005/8/layout/cycle5"/>
    <dgm:cxn modelId="{9734E70A-EE2D-4714-A048-0D25C03A695D}" srcId="{55CE7638-1CC3-4602-981D-D64109A307A2}" destId="{483D5A71-9004-4241-BADA-0C57F631237D}" srcOrd="0" destOrd="0" parTransId="{30FE4F8A-D286-4F4F-A1FF-AF2C80123145}" sibTransId="{91FD2D86-C1DD-4B28-97B4-34CD1D8F21FB}"/>
    <dgm:cxn modelId="{1A503D1A-8D4C-481D-8B79-79A36C585859}" srcId="{55CE7638-1CC3-4602-981D-D64109A307A2}" destId="{72D8C34D-4ECE-4AA0-8111-70B9C2EFC227}" srcOrd="2" destOrd="0" parTransId="{57E0CA53-E348-47FE-A431-498DF41684E5}" sibTransId="{E8B814DD-DCC2-43C4-BF2A-3A52D78945BE}"/>
    <dgm:cxn modelId="{30DB6D1A-696E-4A3D-80B7-196ED2D365B8}" srcId="{55CE7638-1CC3-4602-981D-D64109A307A2}" destId="{C899F221-927C-4F81-94FC-E9DCBDD7B9CE}" srcOrd="3" destOrd="0" parTransId="{BCFA47F4-4F6F-4554-ADCF-E127E021ACD0}" sibTransId="{F1AE1DCE-739E-4CCB-9CB1-F69A3016501A}"/>
    <dgm:cxn modelId="{5121C31E-AAAF-41AA-AF2A-EF8145DACC80}" type="presOf" srcId="{E69AF8C1-6956-4C6D-8AD6-163154C23721}" destId="{294E9084-AA50-46AE-AABD-2C542F059E31}" srcOrd="0" destOrd="0" presId="urn:microsoft.com/office/officeart/2005/8/layout/cycle5"/>
    <dgm:cxn modelId="{D9A9881F-23AB-49A9-950D-FBAE14D277BD}" type="presOf" srcId="{E8B814DD-DCC2-43C4-BF2A-3A52D78945BE}" destId="{E6F16321-CDB8-4AA9-A445-A4EED31B80DF}" srcOrd="0" destOrd="0" presId="urn:microsoft.com/office/officeart/2005/8/layout/cycle5"/>
    <dgm:cxn modelId="{DEEED122-ED03-4CF3-BA38-31BE62C5F386}" type="presOf" srcId="{55CE7638-1CC3-4602-981D-D64109A307A2}" destId="{60BE4D3D-827A-474D-9E55-94D7DFC82CE6}" srcOrd="0" destOrd="0" presId="urn:microsoft.com/office/officeart/2005/8/layout/cycle5"/>
    <dgm:cxn modelId="{97B6F426-9A9A-4782-8D5F-5B25AEF7CF70}" type="presOf" srcId="{85601F1B-E5BB-4450-859F-4F81D2FCCD39}" destId="{BFC6ACCA-5918-4321-9432-7B772B8F4C7C}" srcOrd="0" destOrd="0" presId="urn:microsoft.com/office/officeart/2005/8/layout/cycle5"/>
    <dgm:cxn modelId="{1D7C562B-18AE-4B46-B429-E400D20B48A9}" type="presOf" srcId="{F1AE1DCE-739E-4CCB-9CB1-F69A3016501A}" destId="{087F0C44-5F1B-4CBB-AEF7-D6E203495FE8}" srcOrd="0" destOrd="0" presId="urn:microsoft.com/office/officeart/2005/8/layout/cycle5"/>
    <dgm:cxn modelId="{8B777536-2FE2-4448-910E-08257BE9D3B0}" type="presOf" srcId="{C899F221-927C-4F81-94FC-E9DCBDD7B9CE}" destId="{472A7C97-01D0-405E-9E18-64F4D8E82CD8}" srcOrd="0" destOrd="0" presId="urn:microsoft.com/office/officeart/2005/8/layout/cycle5"/>
    <dgm:cxn modelId="{3B4C2F40-2F77-4994-9AF7-E39306F75ED6}" type="presOf" srcId="{91FD2D86-C1DD-4B28-97B4-34CD1D8F21FB}" destId="{984124F7-37A3-45DF-9770-34EF8D6037E6}" srcOrd="0" destOrd="0" presId="urn:microsoft.com/office/officeart/2005/8/layout/cycle5"/>
    <dgm:cxn modelId="{CA750A47-2397-4CE4-805A-D20465819C3F}" srcId="{55CE7638-1CC3-4602-981D-D64109A307A2}" destId="{85601F1B-E5BB-4450-859F-4F81D2FCCD39}" srcOrd="6" destOrd="0" parTransId="{A09CF753-0E0E-481F-A195-3899BF4919A9}" sibTransId="{E69AF8C1-6956-4C6D-8AD6-163154C23721}"/>
    <dgm:cxn modelId="{CA66C153-B1F0-435D-8BBE-0F61DBB3D150}" type="presOf" srcId="{B95614B4-0117-4CE1-AEFE-073DF77E5834}" destId="{F8E1C455-854B-4A3E-818F-2F1AB161B843}" srcOrd="0" destOrd="0" presId="urn:microsoft.com/office/officeart/2005/8/layout/cycle5"/>
    <dgm:cxn modelId="{BC788784-25DC-4618-AA71-D01DDFCBF9B4}" srcId="{55CE7638-1CC3-4602-981D-D64109A307A2}" destId="{A9040D18-161C-4BD4-AB89-4151B5649BF0}" srcOrd="4" destOrd="0" parTransId="{7D26530E-9B51-4EEC-B1D3-3A9A578EA208}" sibTransId="{DC915D99-7BA8-4958-AA9E-69CEC721DF4F}"/>
    <dgm:cxn modelId="{E20C5D98-83B5-42E1-A005-E89D36C0420D}" srcId="{55CE7638-1CC3-4602-981D-D64109A307A2}" destId="{FD012FC1-C33D-4F29-A172-7A6C79606244}" srcOrd="1" destOrd="0" parTransId="{5830A003-9150-43D6-9F26-32CD9FB3B6FC}" sibTransId="{B3A3008F-FDDB-4C6B-B15D-EB5DA798BF2F}"/>
    <dgm:cxn modelId="{667905BC-8103-48B2-BB2F-F62266664A6F}" type="presOf" srcId="{A9040D18-161C-4BD4-AB89-4151B5649BF0}" destId="{603D2629-F7D3-4F18-B0DF-B198E6055A17}" srcOrd="0" destOrd="0" presId="urn:microsoft.com/office/officeart/2005/8/layout/cycle5"/>
    <dgm:cxn modelId="{417295C2-FC4B-4F32-ABED-EB78B8965253}" type="presOf" srcId="{FD012FC1-C33D-4F29-A172-7A6C79606244}" destId="{ABB0B00E-0760-45BC-B96D-375BF8314896}" srcOrd="0" destOrd="0" presId="urn:microsoft.com/office/officeart/2005/8/layout/cycle5"/>
    <dgm:cxn modelId="{BC6562C8-A140-4272-A9DE-3787DB74EC84}" srcId="{55CE7638-1CC3-4602-981D-D64109A307A2}" destId="{DCFCD5F4-AE7E-43D7-900E-DE28DB8E27A8}" srcOrd="5" destOrd="0" parTransId="{727757FA-3805-46BB-8722-BDFBC9F6EB10}" sibTransId="{B95614B4-0117-4CE1-AEFE-073DF77E5834}"/>
    <dgm:cxn modelId="{246A81CC-A6EA-43E4-B285-31500BCACDFE}" type="presOf" srcId="{DC915D99-7BA8-4958-AA9E-69CEC721DF4F}" destId="{5BF31C37-D878-412C-9084-CEE26D009B1E}" srcOrd="0" destOrd="0" presId="urn:microsoft.com/office/officeart/2005/8/layout/cycle5"/>
    <dgm:cxn modelId="{B71A90DC-1001-489C-A878-1F7327C64A4B}" type="presOf" srcId="{483D5A71-9004-4241-BADA-0C57F631237D}" destId="{1A89EB19-6133-4E97-80CD-B6F7B4488AA3}" srcOrd="0" destOrd="0" presId="urn:microsoft.com/office/officeart/2005/8/layout/cycle5"/>
    <dgm:cxn modelId="{59C23CE4-38A7-49C8-A92E-D7B4FE6AE4E6}" type="presOf" srcId="{72D8C34D-4ECE-4AA0-8111-70B9C2EFC227}" destId="{02DA3707-FBC0-4EC6-943A-D76F6A80720E}" srcOrd="0" destOrd="0" presId="urn:microsoft.com/office/officeart/2005/8/layout/cycle5"/>
    <dgm:cxn modelId="{D8D976F1-3A0C-4BFD-8257-9CA14B32ADF0}" type="presOf" srcId="{DCFCD5F4-AE7E-43D7-900E-DE28DB8E27A8}" destId="{2042358F-5906-4CC7-930B-C231D36AB7F7}" srcOrd="0" destOrd="0" presId="urn:microsoft.com/office/officeart/2005/8/layout/cycle5"/>
    <dgm:cxn modelId="{092582A2-47BA-423D-B7B8-1B6C20875F45}" type="presParOf" srcId="{60BE4D3D-827A-474D-9E55-94D7DFC82CE6}" destId="{1A89EB19-6133-4E97-80CD-B6F7B4488AA3}" srcOrd="0" destOrd="0" presId="urn:microsoft.com/office/officeart/2005/8/layout/cycle5"/>
    <dgm:cxn modelId="{15432949-FC7E-48E8-A71E-981527B38878}" type="presParOf" srcId="{60BE4D3D-827A-474D-9E55-94D7DFC82CE6}" destId="{9CB6428C-5378-42F2-BAD1-B698FF6C5403}" srcOrd="1" destOrd="0" presId="urn:microsoft.com/office/officeart/2005/8/layout/cycle5"/>
    <dgm:cxn modelId="{39304888-7B8F-4D90-A008-CA203EF00528}" type="presParOf" srcId="{60BE4D3D-827A-474D-9E55-94D7DFC82CE6}" destId="{984124F7-37A3-45DF-9770-34EF8D6037E6}" srcOrd="2" destOrd="0" presId="urn:microsoft.com/office/officeart/2005/8/layout/cycle5"/>
    <dgm:cxn modelId="{90FBC0CF-5889-48BF-9733-260C20B5EB8D}" type="presParOf" srcId="{60BE4D3D-827A-474D-9E55-94D7DFC82CE6}" destId="{ABB0B00E-0760-45BC-B96D-375BF8314896}" srcOrd="3" destOrd="0" presId="urn:microsoft.com/office/officeart/2005/8/layout/cycle5"/>
    <dgm:cxn modelId="{C6A9FF5B-9575-4295-9F24-AA4B4879481D}" type="presParOf" srcId="{60BE4D3D-827A-474D-9E55-94D7DFC82CE6}" destId="{647A18CA-1AE6-417D-AD91-F454512708EA}" srcOrd="4" destOrd="0" presId="urn:microsoft.com/office/officeart/2005/8/layout/cycle5"/>
    <dgm:cxn modelId="{E809126D-6C46-4D4C-8A68-24BC1D015D96}" type="presParOf" srcId="{60BE4D3D-827A-474D-9E55-94D7DFC82CE6}" destId="{E7121C2D-8741-495C-9121-D4CD192FEE2C}" srcOrd="5" destOrd="0" presId="urn:microsoft.com/office/officeart/2005/8/layout/cycle5"/>
    <dgm:cxn modelId="{18370400-58FB-4421-87C4-42C16312F7AD}" type="presParOf" srcId="{60BE4D3D-827A-474D-9E55-94D7DFC82CE6}" destId="{02DA3707-FBC0-4EC6-943A-D76F6A80720E}" srcOrd="6" destOrd="0" presId="urn:microsoft.com/office/officeart/2005/8/layout/cycle5"/>
    <dgm:cxn modelId="{CBCEDF70-ECCF-4BA5-B39C-917E51FAF84D}" type="presParOf" srcId="{60BE4D3D-827A-474D-9E55-94D7DFC82CE6}" destId="{A3BB8DC8-D179-46A1-AEFD-B83C65C20114}" srcOrd="7" destOrd="0" presId="urn:microsoft.com/office/officeart/2005/8/layout/cycle5"/>
    <dgm:cxn modelId="{4B8F4317-10B9-42B1-A199-B3FE82EE4B31}" type="presParOf" srcId="{60BE4D3D-827A-474D-9E55-94D7DFC82CE6}" destId="{E6F16321-CDB8-4AA9-A445-A4EED31B80DF}" srcOrd="8" destOrd="0" presId="urn:microsoft.com/office/officeart/2005/8/layout/cycle5"/>
    <dgm:cxn modelId="{0A2B6B19-A6C0-4FE3-BACB-AE0D7339C0B5}" type="presParOf" srcId="{60BE4D3D-827A-474D-9E55-94D7DFC82CE6}" destId="{472A7C97-01D0-405E-9E18-64F4D8E82CD8}" srcOrd="9" destOrd="0" presId="urn:microsoft.com/office/officeart/2005/8/layout/cycle5"/>
    <dgm:cxn modelId="{F58A1194-18E9-4313-B2C2-DA9F9E9BAFC9}" type="presParOf" srcId="{60BE4D3D-827A-474D-9E55-94D7DFC82CE6}" destId="{CBD2F8A7-54E2-4241-9318-07913550535E}" srcOrd="10" destOrd="0" presId="urn:microsoft.com/office/officeart/2005/8/layout/cycle5"/>
    <dgm:cxn modelId="{61732786-4BFC-463B-B2DA-47012656B791}" type="presParOf" srcId="{60BE4D3D-827A-474D-9E55-94D7DFC82CE6}" destId="{087F0C44-5F1B-4CBB-AEF7-D6E203495FE8}" srcOrd="11" destOrd="0" presId="urn:microsoft.com/office/officeart/2005/8/layout/cycle5"/>
    <dgm:cxn modelId="{39FC8246-7D71-4112-8EF5-BA4E27219DAC}" type="presParOf" srcId="{60BE4D3D-827A-474D-9E55-94D7DFC82CE6}" destId="{603D2629-F7D3-4F18-B0DF-B198E6055A17}" srcOrd="12" destOrd="0" presId="urn:microsoft.com/office/officeart/2005/8/layout/cycle5"/>
    <dgm:cxn modelId="{AECE44DE-32BA-44C5-A306-635827712D33}" type="presParOf" srcId="{60BE4D3D-827A-474D-9E55-94D7DFC82CE6}" destId="{8EB5342F-2A73-4AF9-894A-64DED002F0B4}" srcOrd="13" destOrd="0" presId="urn:microsoft.com/office/officeart/2005/8/layout/cycle5"/>
    <dgm:cxn modelId="{A658AE90-61E4-41D0-BFB5-66F1D57EB24D}" type="presParOf" srcId="{60BE4D3D-827A-474D-9E55-94D7DFC82CE6}" destId="{5BF31C37-D878-412C-9084-CEE26D009B1E}" srcOrd="14" destOrd="0" presId="urn:microsoft.com/office/officeart/2005/8/layout/cycle5"/>
    <dgm:cxn modelId="{E325F982-7C09-412E-BCE8-2001A2A22D21}" type="presParOf" srcId="{60BE4D3D-827A-474D-9E55-94D7DFC82CE6}" destId="{2042358F-5906-4CC7-930B-C231D36AB7F7}" srcOrd="15" destOrd="0" presId="urn:microsoft.com/office/officeart/2005/8/layout/cycle5"/>
    <dgm:cxn modelId="{6B9BF449-2B5F-46EC-9DF9-048B34B1D278}" type="presParOf" srcId="{60BE4D3D-827A-474D-9E55-94D7DFC82CE6}" destId="{DD121F66-4640-45CC-BB61-031146CD2A49}" srcOrd="16" destOrd="0" presId="urn:microsoft.com/office/officeart/2005/8/layout/cycle5"/>
    <dgm:cxn modelId="{7FA45AE9-4AF6-4ADD-AFBF-B5DC68C09CC5}" type="presParOf" srcId="{60BE4D3D-827A-474D-9E55-94D7DFC82CE6}" destId="{F8E1C455-854B-4A3E-818F-2F1AB161B843}" srcOrd="17" destOrd="0" presId="urn:microsoft.com/office/officeart/2005/8/layout/cycle5"/>
    <dgm:cxn modelId="{3EBEFE6D-5956-441B-89C6-D8D22B54C46D}" type="presParOf" srcId="{60BE4D3D-827A-474D-9E55-94D7DFC82CE6}" destId="{BFC6ACCA-5918-4321-9432-7B772B8F4C7C}" srcOrd="18" destOrd="0" presId="urn:microsoft.com/office/officeart/2005/8/layout/cycle5"/>
    <dgm:cxn modelId="{8B0830FF-24AF-4AEE-908A-E50781949888}" type="presParOf" srcId="{60BE4D3D-827A-474D-9E55-94D7DFC82CE6}" destId="{FFBD72BB-2428-4338-9B47-DDC839843F14}" srcOrd="19" destOrd="0" presId="urn:microsoft.com/office/officeart/2005/8/layout/cycle5"/>
    <dgm:cxn modelId="{F8703490-4F0E-437D-A7D3-6CC448E0FB5E}" type="presParOf" srcId="{60BE4D3D-827A-474D-9E55-94D7DFC82CE6}" destId="{294E9084-AA50-46AE-AABD-2C542F059E31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B52AB1-3561-44AA-9EAE-8B114A09E2FD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8A07097A-4E8F-48F1-8906-8ADC7B83AB68}">
      <dgm:prSet/>
      <dgm:spPr/>
      <dgm:t>
        <a:bodyPr/>
        <a:lstStyle/>
        <a:p>
          <a:pPr rtl="0"/>
          <a:r>
            <a: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Sistema Parcerias Brasil</a:t>
          </a:r>
        </a:p>
      </dgm:t>
    </dgm:pt>
    <dgm:pt modelId="{B879BBE8-1109-4FB6-B0C0-341CC8B0B3B8}" type="parTrans" cxnId="{66AE6D68-7BAC-435C-BFC4-1BCAF9A70EAE}">
      <dgm:prSet/>
      <dgm:spPr/>
      <dgm:t>
        <a:bodyPr/>
        <a:lstStyle/>
        <a:p>
          <a:endParaRPr lang="pt-BR"/>
        </a:p>
      </dgm:t>
    </dgm:pt>
    <dgm:pt modelId="{AF806EEB-8B45-41F5-B90D-485E137E09EC}" type="sibTrans" cxnId="{66AE6D68-7BAC-435C-BFC4-1BCAF9A70EAE}">
      <dgm:prSet/>
      <dgm:spPr/>
      <dgm:t>
        <a:bodyPr/>
        <a:lstStyle/>
        <a:p>
          <a:endParaRPr lang="pt-BR"/>
        </a:p>
      </dgm:t>
    </dgm:pt>
    <dgm:pt modelId="{4807A76D-3AD4-42FB-88D3-4102A1B7BC10}">
      <dgm:prSet/>
      <dgm:spPr/>
      <dgm:t>
        <a:bodyPr/>
        <a:lstStyle/>
        <a:p>
          <a:r>
            <a:rPr lang="pt-BR" dirty="0"/>
            <a:t>Sistema criado para apoiar o ente subnacional na formalização de projetos de parcerias;</a:t>
          </a:r>
        </a:p>
      </dgm:t>
    </dgm:pt>
    <dgm:pt modelId="{58968B47-1039-4D26-BD4E-A4854AC8A747}" type="parTrans" cxnId="{C197AE88-8D40-4A68-8BA7-DE5F1EB365BD}">
      <dgm:prSet/>
      <dgm:spPr/>
      <dgm:t>
        <a:bodyPr/>
        <a:lstStyle/>
        <a:p>
          <a:endParaRPr lang="pt-BR"/>
        </a:p>
      </dgm:t>
    </dgm:pt>
    <dgm:pt modelId="{3DBDBB29-8B74-4691-9DED-1AE7345AB794}" type="sibTrans" cxnId="{C197AE88-8D40-4A68-8BA7-DE5F1EB365BD}">
      <dgm:prSet/>
      <dgm:spPr/>
      <dgm:t>
        <a:bodyPr/>
        <a:lstStyle/>
        <a:p>
          <a:endParaRPr lang="pt-BR"/>
        </a:p>
      </dgm:t>
    </dgm:pt>
    <dgm:pt modelId="{26372797-A035-4F4A-BEEF-56BCA5CACC3B}">
      <dgm:prSet/>
      <dgm:spPr/>
      <dgm:t>
        <a:bodyPr/>
        <a:lstStyle/>
        <a:p>
          <a:r>
            <a:rPr lang="pt-BR" dirty="0"/>
            <a:t>Utilidade para consórcios, Estados, Municípios, União e Estruturadores;</a:t>
          </a:r>
        </a:p>
      </dgm:t>
    </dgm:pt>
    <dgm:pt modelId="{7D55CBD3-790B-4F7B-964E-7BD3A1F26865}" type="parTrans" cxnId="{683592FE-0F5D-488A-BA08-F53ED46D9DE0}">
      <dgm:prSet/>
      <dgm:spPr/>
      <dgm:t>
        <a:bodyPr/>
        <a:lstStyle/>
        <a:p>
          <a:endParaRPr lang="pt-BR"/>
        </a:p>
      </dgm:t>
    </dgm:pt>
    <dgm:pt modelId="{1B31CE54-03B3-46D2-BD14-8B5EC0D9634B}" type="sibTrans" cxnId="{683592FE-0F5D-488A-BA08-F53ED46D9DE0}">
      <dgm:prSet/>
      <dgm:spPr/>
      <dgm:t>
        <a:bodyPr/>
        <a:lstStyle/>
        <a:p>
          <a:endParaRPr lang="pt-BR"/>
        </a:p>
      </dgm:t>
    </dgm:pt>
    <dgm:pt modelId="{850E839F-5080-462B-914A-AF7EE4CDD7B3}">
      <dgm:prSet/>
      <dgm:spPr/>
      <dgm:t>
        <a:bodyPr/>
        <a:lstStyle/>
        <a:p>
          <a:r>
            <a:rPr lang="pt-BR" dirty="0"/>
            <a:t>Confere documentação e orienta o ente interessado sobre documentação, procedimentos, capacitação.</a:t>
          </a:r>
        </a:p>
      </dgm:t>
    </dgm:pt>
    <dgm:pt modelId="{71B325C8-E14D-4E53-BB68-5B5843CA786C}" type="parTrans" cxnId="{745CAD7A-49F6-4C49-B830-4FD48EAE14A2}">
      <dgm:prSet/>
      <dgm:spPr/>
      <dgm:t>
        <a:bodyPr/>
        <a:lstStyle/>
        <a:p>
          <a:endParaRPr lang="pt-BR"/>
        </a:p>
      </dgm:t>
    </dgm:pt>
    <dgm:pt modelId="{A7D70465-7E14-4A79-A428-ABCE21D0E34A}" type="sibTrans" cxnId="{745CAD7A-49F6-4C49-B830-4FD48EAE14A2}">
      <dgm:prSet/>
      <dgm:spPr/>
      <dgm:t>
        <a:bodyPr/>
        <a:lstStyle/>
        <a:p>
          <a:endParaRPr lang="pt-BR"/>
        </a:p>
      </dgm:t>
    </dgm:pt>
    <dgm:pt modelId="{750C8C47-54DA-46C9-9D36-E0A2FE80E8DB}">
      <dgm:prSet/>
      <dgm:spPr/>
      <dgm:t>
        <a:bodyPr/>
        <a:lstStyle/>
        <a:p>
          <a:r>
            <a:rPr lang="pt-BR" dirty="0"/>
            <a:t>Endereço eletrônico: </a:t>
          </a:r>
          <a:r>
            <a:rPr lang="pt-BR" b="1" dirty="0">
              <a:solidFill>
                <a:srgbClr val="183EFF"/>
              </a:solidFill>
            </a:rPr>
            <a:t>https://sep.mdr.gov.br/#/login</a:t>
          </a:r>
        </a:p>
      </dgm:t>
    </dgm:pt>
    <dgm:pt modelId="{C5125C52-6C75-44DF-865D-692A73FFE8B0}" type="parTrans" cxnId="{9843ACF3-48EF-419F-9146-9D5A43E55058}">
      <dgm:prSet/>
      <dgm:spPr/>
      <dgm:t>
        <a:bodyPr/>
        <a:lstStyle/>
        <a:p>
          <a:endParaRPr lang="pt-BR"/>
        </a:p>
      </dgm:t>
    </dgm:pt>
    <dgm:pt modelId="{4792FB74-259E-4ED0-9943-12FAC29999F0}" type="sibTrans" cxnId="{9843ACF3-48EF-419F-9146-9D5A43E55058}">
      <dgm:prSet/>
      <dgm:spPr/>
      <dgm:t>
        <a:bodyPr/>
        <a:lstStyle/>
        <a:p>
          <a:endParaRPr lang="pt-BR"/>
        </a:p>
      </dgm:t>
    </dgm:pt>
    <dgm:pt modelId="{DA114AE8-DF5A-4769-999F-067A16EEF585}">
      <dgm:prSet/>
      <dgm:spPr/>
      <dgm:t>
        <a:bodyPr/>
        <a:lstStyle/>
        <a:p>
          <a:pPr rtl="0"/>
          <a:r>
            <a: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Mais Informações sobre o FDIRS</a:t>
          </a:r>
        </a:p>
      </dgm:t>
    </dgm:pt>
    <dgm:pt modelId="{6BF46507-C577-4EC4-8CEE-C625DC928A56}" type="parTrans" cxnId="{E7E4811F-3ECB-45F7-891F-E689921F008C}">
      <dgm:prSet/>
      <dgm:spPr/>
      <dgm:t>
        <a:bodyPr/>
        <a:lstStyle/>
        <a:p>
          <a:endParaRPr lang="pt-BR"/>
        </a:p>
      </dgm:t>
    </dgm:pt>
    <dgm:pt modelId="{43F7BDF0-9751-439B-955A-0178BB2B1BE5}" type="sibTrans" cxnId="{E7E4811F-3ECB-45F7-891F-E689921F008C}">
      <dgm:prSet/>
      <dgm:spPr/>
      <dgm:t>
        <a:bodyPr/>
        <a:lstStyle/>
        <a:p>
          <a:endParaRPr lang="pt-BR"/>
        </a:p>
      </dgm:t>
    </dgm:pt>
    <dgm:pt modelId="{68F7A37C-114D-4C58-9689-B17E4AD5D87F}">
      <dgm:prSet/>
      <dgm:spPr/>
      <dgm:t>
        <a:bodyPr/>
        <a:lstStyle/>
        <a:p>
          <a:r>
            <a:rPr lang="pt-BR" dirty="0"/>
            <a:t>Na página do Ministério da Integração e do Desenvolvimento Regional:</a:t>
          </a:r>
        </a:p>
      </dgm:t>
    </dgm:pt>
    <dgm:pt modelId="{84E532D3-6B46-4ABD-BC8B-12A5E19202D7}" type="parTrans" cxnId="{91B1C8B8-FBE6-4513-8DD1-DB2FB080834B}">
      <dgm:prSet/>
      <dgm:spPr/>
      <dgm:t>
        <a:bodyPr/>
        <a:lstStyle/>
        <a:p>
          <a:endParaRPr lang="pt-BR"/>
        </a:p>
      </dgm:t>
    </dgm:pt>
    <dgm:pt modelId="{A16FAA4F-E951-4AE3-AA36-1A81701E647E}" type="sibTrans" cxnId="{91B1C8B8-FBE6-4513-8DD1-DB2FB080834B}">
      <dgm:prSet/>
      <dgm:spPr/>
      <dgm:t>
        <a:bodyPr/>
        <a:lstStyle/>
        <a:p>
          <a:endParaRPr lang="pt-BR"/>
        </a:p>
      </dgm:t>
    </dgm:pt>
    <dgm:pt modelId="{AAF02D40-418D-423F-871E-EB17263D0A8F}" type="pres">
      <dgm:prSet presAssocID="{75B52AB1-3561-44AA-9EAE-8B114A09E2FD}" presName="linear" presStyleCnt="0">
        <dgm:presLayoutVars>
          <dgm:animLvl val="lvl"/>
          <dgm:resizeHandles val="exact"/>
        </dgm:presLayoutVars>
      </dgm:prSet>
      <dgm:spPr/>
    </dgm:pt>
    <dgm:pt modelId="{D40E728A-D8C7-4310-843A-AAF1E95B843A}" type="pres">
      <dgm:prSet presAssocID="{8A07097A-4E8F-48F1-8906-8ADC7B83AB6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9F75D6-F621-4F61-A786-7E7405F736F4}" type="pres">
      <dgm:prSet presAssocID="{8A07097A-4E8F-48F1-8906-8ADC7B83AB68}" presName="childText" presStyleLbl="revTx" presStyleIdx="0" presStyleCnt="2">
        <dgm:presLayoutVars>
          <dgm:bulletEnabled val="1"/>
        </dgm:presLayoutVars>
      </dgm:prSet>
      <dgm:spPr/>
    </dgm:pt>
    <dgm:pt modelId="{A7183958-BC2E-4946-A11F-02E08B6EC6DA}" type="pres">
      <dgm:prSet presAssocID="{DA114AE8-DF5A-4769-999F-067A16EEF58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5EC4377-863D-4805-A22F-88C8AF9D7985}" type="pres">
      <dgm:prSet presAssocID="{DA114AE8-DF5A-4769-999F-067A16EEF58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1E9950E-9B0C-4BDB-9C62-A12EAD99117B}" type="presOf" srcId="{4807A76D-3AD4-42FB-88D3-4102A1B7BC10}" destId="{1D9F75D6-F621-4F61-A786-7E7405F736F4}" srcOrd="0" destOrd="0" presId="urn:microsoft.com/office/officeart/2005/8/layout/vList2"/>
    <dgm:cxn modelId="{E7E4811F-3ECB-45F7-891F-E689921F008C}" srcId="{75B52AB1-3561-44AA-9EAE-8B114A09E2FD}" destId="{DA114AE8-DF5A-4769-999F-067A16EEF585}" srcOrd="1" destOrd="0" parTransId="{6BF46507-C577-4EC4-8CEE-C625DC928A56}" sibTransId="{43F7BDF0-9751-439B-955A-0178BB2B1BE5}"/>
    <dgm:cxn modelId="{92286D64-7A0F-48F4-9F1D-35E9288FDAF2}" type="presOf" srcId="{68F7A37C-114D-4C58-9689-B17E4AD5D87F}" destId="{85EC4377-863D-4805-A22F-88C8AF9D7985}" srcOrd="0" destOrd="0" presId="urn:microsoft.com/office/officeart/2005/8/layout/vList2"/>
    <dgm:cxn modelId="{66AE6D68-7BAC-435C-BFC4-1BCAF9A70EAE}" srcId="{75B52AB1-3561-44AA-9EAE-8B114A09E2FD}" destId="{8A07097A-4E8F-48F1-8906-8ADC7B83AB68}" srcOrd="0" destOrd="0" parTransId="{B879BBE8-1109-4FB6-B0C0-341CC8B0B3B8}" sibTransId="{AF806EEB-8B45-41F5-B90D-485E137E09EC}"/>
    <dgm:cxn modelId="{12C02B6D-1E4E-44B9-A6EC-BDE37675931F}" type="presOf" srcId="{850E839F-5080-462B-914A-AF7EE4CDD7B3}" destId="{1D9F75D6-F621-4F61-A786-7E7405F736F4}" srcOrd="0" destOrd="2" presId="urn:microsoft.com/office/officeart/2005/8/layout/vList2"/>
    <dgm:cxn modelId="{F7015A55-285F-4DBF-AD60-11CB5ADA1D66}" type="presOf" srcId="{750C8C47-54DA-46C9-9D36-E0A2FE80E8DB}" destId="{1D9F75D6-F621-4F61-A786-7E7405F736F4}" srcOrd="0" destOrd="3" presId="urn:microsoft.com/office/officeart/2005/8/layout/vList2"/>
    <dgm:cxn modelId="{745CAD7A-49F6-4C49-B830-4FD48EAE14A2}" srcId="{8A07097A-4E8F-48F1-8906-8ADC7B83AB68}" destId="{850E839F-5080-462B-914A-AF7EE4CDD7B3}" srcOrd="2" destOrd="0" parTransId="{71B325C8-E14D-4E53-BB68-5B5843CA786C}" sibTransId="{A7D70465-7E14-4A79-A428-ABCE21D0E34A}"/>
    <dgm:cxn modelId="{0B89427E-73D4-4D43-923C-F18447D34292}" type="presOf" srcId="{8A07097A-4E8F-48F1-8906-8ADC7B83AB68}" destId="{D40E728A-D8C7-4310-843A-AAF1E95B843A}" srcOrd="0" destOrd="0" presId="urn:microsoft.com/office/officeart/2005/8/layout/vList2"/>
    <dgm:cxn modelId="{C197AE88-8D40-4A68-8BA7-DE5F1EB365BD}" srcId="{8A07097A-4E8F-48F1-8906-8ADC7B83AB68}" destId="{4807A76D-3AD4-42FB-88D3-4102A1B7BC10}" srcOrd="0" destOrd="0" parTransId="{58968B47-1039-4D26-BD4E-A4854AC8A747}" sibTransId="{3DBDBB29-8B74-4691-9DED-1AE7345AB794}"/>
    <dgm:cxn modelId="{91B1C8B8-FBE6-4513-8DD1-DB2FB080834B}" srcId="{DA114AE8-DF5A-4769-999F-067A16EEF585}" destId="{68F7A37C-114D-4C58-9689-B17E4AD5D87F}" srcOrd="0" destOrd="0" parTransId="{84E532D3-6B46-4ABD-BC8B-12A5E19202D7}" sibTransId="{A16FAA4F-E951-4AE3-AA36-1A81701E647E}"/>
    <dgm:cxn modelId="{E6DB62E7-EE51-4F5F-A7AB-6E7662F5C49E}" type="presOf" srcId="{DA114AE8-DF5A-4769-999F-067A16EEF585}" destId="{A7183958-BC2E-4946-A11F-02E08B6EC6DA}" srcOrd="0" destOrd="0" presId="urn:microsoft.com/office/officeart/2005/8/layout/vList2"/>
    <dgm:cxn modelId="{637BB1F2-BB1C-45FA-985D-F39425E00D8D}" type="presOf" srcId="{26372797-A035-4F4A-BEEF-56BCA5CACC3B}" destId="{1D9F75D6-F621-4F61-A786-7E7405F736F4}" srcOrd="0" destOrd="1" presId="urn:microsoft.com/office/officeart/2005/8/layout/vList2"/>
    <dgm:cxn modelId="{285BFFF2-9A2D-4404-80F5-197C43B08873}" type="presOf" srcId="{75B52AB1-3561-44AA-9EAE-8B114A09E2FD}" destId="{AAF02D40-418D-423F-871E-EB17263D0A8F}" srcOrd="0" destOrd="0" presId="urn:microsoft.com/office/officeart/2005/8/layout/vList2"/>
    <dgm:cxn modelId="{9843ACF3-48EF-419F-9146-9D5A43E55058}" srcId="{8A07097A-4E8F-48F1-8906-8ADC7B83AB68}" destId="{750C8C47-54DA-46C9-9D36-E0A2FE80E8DB}" srcOrd="3" destOrd="0" parTransId="{C5125C52-6C75-44DF-865D-692A73FFE8B0}" sibTransId="{4792FB74-259E-4ED0-9943-12FAC29999F0}"/>
    <dgm:cxn modelId="{683592FE-0F5D-488A-BA08-F53ED46D9DE0}" srcId="{8A07097A-4E8F-48F1-8906-8ADC7B83AB68}" destId="{26372797-A035-4F4A-BEEF-56BCA5CACC3B}" srcOrd="1" destOrd="0" parTransId="{7D55CBD3-790B-4F7B-964E-7BD3A1F26865}" sibTransId="{1B31CE54-03B3-46D2-BD14-8B5EC0D9634B}"/>
    <dgm:cxn modelId="{FD3A89D6-BEAC-4C64-84A5-5770A83FB780}" type="presParOf" srcId="{AAF02D40-418D-423F-871E-EB17263D0A8F}" destId="{D40E728A-D8C7-4310-843A-AAF1E95B843A}" srcOrd="0" destOrd="0" presId="urn:microsoft.com/office/officeart/2005/8/layout/vList2"/>
    <dgm:cxn modelId="{7A209B05-0729-4FD0-B633-7A93763831F7}" type="presParOf" srcId="{AAF02D40-418D-423F-871E-EB17263D0A8F}" destId="{1D9F75D6-F621-4F61-A786-7E7405F736F4}" srcOrd="1" destOrd="0" presId="urn:microsoft.com/office/officeart/2005/8/layout/vList2"/>
    <dgm:cxn modelId="{57C8816E-A4F5-4487-B5FD-F6A493AA0406}" type="presParOf" srcId="{AAF02D40-418D-423F-871E-EB17263D0A8F}" destId="{A7183958-BC2E-4946-A11F-02E08B6EC6DA}" srcOrd="2" destOrd="0" presId="urn:microsoft.com/office/officeart/2005/8/layout/vList2"/>
    <dgm:cxn modelId="{6544C747-4546-47EB-B7A1-6E1BBCDD6277}" type="presParOf" srcId="{AAF02D40-418D-423F-871E-EB17263D0A8F}" destId="{85EC4377-863D-4805-A22F-88C8AF9D798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9EB19-6133-4E97-80CD-B6F7B4488AA3}">
      <dsp:nvSpPr>
        <dsp:cNvPr id="0" name=""/>
        <dsp:cNvSpPr/>
      </dsp:nvSpPr>
      <dsp:spPr>
        <a:xfrm>
          <a:off x="4679483" y="-162745"/>
          <a:ext cx="1734854" cy="1114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Redução do Investimento Público em Infraestrutura</a:t>
          </a:r>
          <a:endParaRPr lang="pt-BR" sz="800" b="1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33897" y="-108331"/>
        <a:ext cx="1626026" cy="1005846"/>
      </dsp:txXfrm>
    </dsp:sp>
    <dsp:sp modelId="{984124F7-37A3-45DF-9770-34EF8D6037E6}">
      <dsp:nvSpPr>
        <dsp:cNvPr id="0" name=""/>
        <dsp:cNvSpPr/>
      </dsp:nvSpPr>
      <dsp:spPr>
        <a:xfrm>
          <a:off x="3085856" y="394591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3369954" y="173984"/>
              </a:moveTo>
              <a:arcTo wR="2461053" hR="2461053" stAng="17500397" swAng="1864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0B00E-0760-45BC-B96D-375BF8314896}">
      <dsp:nvSpPr>
        <dsp:cNvPr id="0" name=""/>
        <dsp:cNvSpPr/>
      </dsp:nvSpPr>
      <dsp:spPr>
        <a:xfrm>
          <a:off x="6574154" y="640218"/>
          <a:ext cx="1793771" cy="1361969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Alta demanda de Projetos</a:t>
          </a:r>
        </a:p>
      </dsp:txBody>
      <dsp:txXfrm>
        <a:off x="6640640" y="706704"/>
        <a:ext cx="1660799" cy="1228997"/>
      </dsp:txXfrm>
    </dsp:sp>
    <dsp:sp modelId="{E7121C2D-8741-495C-9121-D4CD192FEE2C}">
      <dsp:nvSpPr>
        <dsp:cNvPr id="0" name=""/>
        <dsp:cNvSpPr/>
      </dsp:nvSpPr>
      <dsp:spPr>
        <a:xfrm>
          <a:off x="3085856" y="394591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4816705" y="1748531"/>
              </a:moveTo>
              <a:arcTo wR="2461053" hR="2461053" stAng="20590249" swAng="62708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A3707-FBC0-4EC6-943A-D76F6A80720E}">
      <dsp:nvSpPr>
        <dsp:cNvPr id="0" name=""/>
        <dsp:cNvSpPr/>
      </dsp:nvSpPr>
      <dsp:spPr>
        <a:xfrm>
          <a:off x="7088918" y="2730440"/>
          <a:ext cx="1714684" cy="1345682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Falta de recursos para estruturação</a:t>
          </a:r>
        </a:p>
      </dsp:txBody>
      <dsp:txXfrm>
        <a:off x="7154609" y="2796131"/>
        <a:ext cx="1583302" cy="1214300"/>
      </dsp:txXfrm>
    </dsp:sp>
    <dsp:sp modelId="{E6F16321-CDB8-4AA9-A445-A4EED31B80DF}">
      <dsp:nvSpPr>
        <dsp:cNvPr id="0" name=""/>
        <dsp:cNvSpPr/>
      </dsp:nvSpPr>
      <dsp:spPr>
        <a:xfrm>
          <a:off x="2800332" y="1181884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4869460" y="2967377"/>
              </a:moveTo>
              <a:arcTo wR="2461053" hR="2461053" stAng="712350" swAng="31274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A7C97-01D0-405E-9E18-64F4D8E82CD8}">
      <dsp:nvSpPr>
        <dsp:cNvPr id="0" name=""/>
        <dsp:cNvSpPr/>
      </dsp:nvSpPr>
      <dsp:spPr>
        <a:xfrm>
          <a:off x="5970787" y="4436853"/>
          <a:ext cx="1806611" cy="127225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Carência de Pessoal técnico qualificado</a:t>
          </a:r>
        </a:p>
      </dsp:txBody>
      <dsp:txXfrm>
        <a:off x="6032893" y="4498959"/>
        <a:ext cx="1682399" cy="1148038"/>
      </dsp:txXfrm>
    </dsp:sp>
    <dsp:sp modelId="{087F0C44-5F1B-4CBB-AEF7-D6E203495FE8}">
      <dsp:nvSpPr>
        <dsp:cNvPr id="0" name=""/>
        <dsp:cNvSpPr/>
      </dsp:nvSpPr>
      <dsp:spPr>
        <a:xfrm>
          <a:off x="3551741" y="483074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2288102" y="4916022"/>
              </a:moveTo>
              <a:arcTo wR="2461053" hR="2461053" stAng="5641788" swAng="55204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3D2629-F7D3-4F18-B0DF-B198E6055A17}">
      <dsp:nvSpPr>
        <dsp:cNvPr id="0" name=""/>
        <dsp:cNvSpPr/>
      </dsp:nvSpPr>
      <dsp:spPr>
        <a:xfrm>
          <a:off x="3635414" y="4436853"/>
          <a:ext cx="1687370" cy="127225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Baixa qualidade de projetos apresentados e aceitos</a:t>
          </a:r>
        </a:p>
      </dsp:txBody>
      <dsp:txXfrm>
        <a:off x="3697520" y="4498959"/>
        <a:ext cx="1563158" cy="1148038"/>
      </dsp:txXfrm>
    </dsp:sp>
    <dsp:sp modelId="{5BF31C37-D878-412C-9084-CEE26D009B1E}">
      <dsp:nvSpPr>
        <dsp:cNvPr id="0" name=""/>
        <dsp:cNvSpPr/>
      </dsp:nvSpPr>
      <dsp:spPr>
        <a:xfrm>
          <a:off x="3085856" y="394591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521770" y="3976297"/>
              </a:moveTo>
              <a:arcTo wR="2461053" hR="2461053" stAng="8519880" swAng="35639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2358F-5906-4CC7-930B-C231D36AB7F7}">
      <dsp:nvSpPr>
        <dsp:cNvPr id="0" name=""/>
        <dsp:cNvSpPr/>
      </dsp:nvSpPr>
      <dsp:spPr>
        <a:xfrm>
          <a:off x="2150774" y="2717187"/>
          <a:ext cx="1993571" cy="1372188"/>
        </a:xfrm>
        <a:prstGeom prst="roundRect">
          <a:avLst/>
        </a:prstGeom>
        <a:solidFill>
          <a:srgbClr val="C746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Demora ou descontinuidade nas estruturações</a:t>
          </a:r>
        </a:p>
      </dsp:txBody>
      <dsp:txXfrm>
        <a:off x="2217759" y="2784172"/>
        <a:ext cx="1859601" cy="1238218"/>
      </dsp:txXfrm>
    </dsp:sp>
    <dsp:sp modelId="{F8E1C455-854B-4A3E-818F-2F1AB161B843}">
      <dsp:nvSpPr>
        <dsp:cNvPr id="0" name=""/>
        <dsp:cNvSpPr/>
      </dsp:nvSpPr>
      <dsp:spPr>
        <a:xfrm>
          <a:off x="3085856" y="394591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15565" y="2184701"/>
              </a:moveTo>
              <a:arcTo wR="2461053" hR="2461053" stAng="11186842" swAng="58321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C6ACCA-5918-4321-9432-7B772B8F4C7C}">
      <dsp:nvSpPr>
        <dsp:cNvPr id="0" name=""/>
        <dsp:cNvSpPr/>
      </dsp:nvSpPr>
      <dsp:spPr>
        <a:xfrm>
          <a:off x="2715266" y="603813"/>
          <a:ext cx="1815029" cy="1434780"/>
        </a:xfrm>
        <a:prstGeom prst="roundRect">
          <a:avLst/>
        </a:prstGeom>
        <a:solidFill>
          <a:srgbClr val="ED93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Alto risco para particulares em </a:t>
          </a:r>
          <a:r>
            <a:rPr lang="pt-BR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PMIs</a:t>
          </a: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MIP</a:t>
          </a:r>
        </a:p>
      </dsp:txBody>
      <dsp:txXfrm>
        <a:off x="2785306" y="673853"/>
        <a:ext cx="1674949" cy="1294700"/>
      </dsp:txXfrm>
    </dsp:sp>
    <dsp:sp modelId="{294E9084-AA50-46AE-AABD-2C542F059E31}">
      <dsp:nvSpPr>
        <dsp:cNvPr id="0" name=""/>
        <dsp:cNvSpPr/>
      </dsp:nvSpPr>
      <dsp:spPr>
        <a:xfrm>
          <a:off x="3085856" y="394591"/>
          <a:ext cx="4922107" cy="4922107"/>
        </a:xfrm>
        <a:custGeom>
          <a:avLst/>
          <a:gdLst/>
          <a:ahLst/>
          <a:cxnLst/>
          <a:rect l="0" t="0" r="0" b="0"/>
          <a:pathLst>
            <a:path>
              <a:moveTo>
                <a:pt x="1473941" y="206636"/>
              </a:moveTo>
              <a:arcTo wR="2461053" hR="2461053" stAng="14781207" swAng="13539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E728A-D8C7-4310-843A-AAF1E95B843A}">
      <dsp:nvSpPr>
        <dsp:cNvPr id="0" name=""/>
        <dsp:cNvSpPr/>
      </dsp:nvSpPr>
      <dsp:spPr>
        <a:xfrm>
          <a:off x="0" y="62729"/>
          <a:ext cx="11164272" cy="9213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Sistema Parcerias Brasil</a:t>
          </a:r>
        </a:p>
      </dsp:txBody>
      <dsp:txXfrm>
        <a:off x="44978" y="107707"/>
        <a:ext cx="11074316" cy="831418"/>
      </dsp:txXfrm>
    </dsp:sp>
    <dsp:sp modelId="{1D9F75D6-F621-4F61-A786-7E7405F736F4}">
      <dsp:nvSpPr>
        <dsp:cNvPr id="0" name=""/>
        <dsp:cNvSpPr/>
      </dsp:nvSpPr>
      <dsp:spPr>
        <a:xfrm>
          <a:off x="0" y="984104"/>
          <a:ext cx="11164272" cy="260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6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700" kern="1200" dirty="0"/>
            <a:t>Sistema criado para apoiar o ente subnacional na formalização de projetos de parcerias;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700" kern="1200" dirty="0"/>
            <a:t>Utilidade para consórcios, Estados, Municípios, União e Estruturadores;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700" kern="1200" dirty="0"/>
            <a:t>Confere documentação e orienta o ente interessado sobre documentação, procedimentos, capacitação.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700" kern="1200" dirty="0"/>
            <a:t>Endereço eletrônico: </a:t>
          </a:r>
          <a:r>
            <a:rPr lang="pt-BR" sz="2700" b="1" kern="1200" dirty="0">
              <a:solidFill>
                <a:srgbClr val="183EFF"/>
              </a:solidFill>
            </a:rPr>
            <a:t>https://sep.mdr.gov.br/#/login</a:t>
          </a:r>
        </a:p>
      </dsp:txBody>
      <dsp:txXfrm>
        <a:off x="0" y="984104"/>
        <a:ext cx="11164272" cy="2608200"/>
      </dsp:txXfrm>
    </dsp:sp>
    <dsp:sp modelId="{A7183958-BC2E-4946-A11F-02E08B6EC6DA}">
      <dsp:nvSpPr>
        <dsp:cNvPr id="0" name=""/>
        <dsp:cNvSpPr/>
      </dsp:nvSpPr>
      <dsp:spPr>
        <a:xfrm>
          <a:off x="0" y="3592304"/>
          <a:ext cx="11164272" cy="921374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Mais Informações sobre o FDIRS</a:t>
          </a:r>
        </a:p>
      </dsp:txBody>
      <dsp:txXfrm>
        <a:off x="44978" y="3637282"/>
        <a:ext cx="11074316" cy="831418"/>
      </dsp:txXfrm>
    </dsp:sp>
    <dsp:sp modelId="{85EC4377-863D-4805-A22F-88C8AF9D7985}">
      <dsp:nvSpPr>
        <dsp:cNvPr id="0" name=""/>
        <dsp:cNvSpPr/>
      </dsp:nvSpPr>
      <dsp:spPr>
        <a:xfrm>
          <a:off x="0" y="4513679"/>
          <a:ext cx="11164272" cy="57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6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700" kern="1200" dirty="0"/>
            <a:t>Na página do Ministério da Integração e do Desenvolvimento Regional:</a:t>
          </a:r>
        </a:p>
      </dsp:txBody>
      <dsp:txXfrm>
        <a:off x="0" y="4513679"/>
        <a:ext cx="11164272" cy="579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13632-9ADC-ED10-8353-AA706936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953F09-3FB6-6C15-7DA3-C9D3EB24D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902E4A-4578-E6ED-9115-412B81FD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907689-1CC9-583A-AD4D-AECDC264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A102CF-038D-D285-160F-7CB25D33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956E92-BC80-A540-EF4D-200097A1A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9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538E4-A847-77BB-FCBB-E72922EF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3AD7F5-6E2B-6FA4-68CE-56A1AE5EF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A7F9B5-F432-8663-B8F8-303598AB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0DB246-A9B7-3603-2524-84F3C8A3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3D5B4A-BE2C-6FA0-6863-565340C9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87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86BAAE-EC58-4692-ABD0-BEE82210F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B6B1FC-A4EF-523E-855E-94EC9F8B9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8AB21D-B2CA-70AD-4A39-5B909480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005A60-57E8-3D90-DF04-19FEED48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53D51E-FF4B-EC51-3099-70B344E7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28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2AC1A-EC4F-573A-9923-CD665141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E24A9B-582E-1488-7F9A-22D128F41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12CEA0-779A-6202-EFAB-4B109914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1A1B8C-2538-1E26-E14A-972CB411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0D9607-9333-E4C8-CFCB-028BD4FC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DEA96-867C-6450-7355-2D8C7C52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925A1D-2865-5054-24C7-FFC465D0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9269C4-AA2B-DE7A-00BC-DD302E8C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929549-440E-4708-917A-FF794F48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3C7CCE-DB97-AF8E-D0CA-9CE3012B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6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BA0B0-8642-2FBE-0925-F83E27EE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CDCCCF-9956-0A03-BA49-AFD36ACFE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F73C82-8C03-FDA7-07E2-ABC534913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BCFDA5-D07F-B477-C684-AB574C2B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66803A-4960-9296-82A6-9F27D0C0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028ED6-58A2-1E46-8D00-B0E8F4AC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57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6B322-2512-9DF1-17C2-F3174F96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165AE7-43FB-5097-B6F6-E80DCFE23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634386-D62E-4788-8C35-83275469C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79154F-D094-220D-C9E1-AC4C0932F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9D05B92-505D-CA2F-1E34-85B06C269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D2F37E-5865-3951-5352-3563DC641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5980719-1644-9E07-458D-72F0FDB6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8C592E8-D426-1F92-8AA2-EBE18FAF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39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5FD74-DD2B-B2B1-F167-5A2C57AC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C4B3726-8164-FA37-395D-948BF67C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66B2B5-1807-D8F5-E1F1-22E5FE06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4C456C-4012-31EC-A2D4-E36C8F4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99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97F582F-0444-D1F9-E879-2DFCB589B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182353-6618-9FA6-61CF-3B483954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86376C-BE79-3688-F967-A75764B2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08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03E80-50B0-CB0C-328F-5E037AD6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DE81A-F82A-5792-D32C-8349000E8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89F6618-BF20-A058-27E1-37B948E3C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BB1EDE-9B08-AD8E-C99D-8ACA1979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C8A08D-B2AB-9FAE-8618-D9B1FAD6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E65811-71F7-33A2-A42B-1834110A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58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D92CA-BED0-A3B6-657D-A1065D61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9C1CF8-2637-151B-3DFB-CF14F224C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181B9B-3A56-CFDB-4FEA-8EAAE09CB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C6FDEA-F0BE-018F-079C-ECAAD534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F847B4-C327-0636-9955-E6B1947B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240EAE-3204-5B5C-2C49-D8693A8C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6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83FD23-1A8E-E50F-B9B3-5A192CE16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883A69-7168-99FC-1924-F70E37153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14067D-A814-4C90-9043-7D7652AF6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AC2B-1138-4FFD-9A8B-5B819F772C48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47A243-DA40-A776-D651-F7219814F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3B7506-FC93-B25B-5F04-C8B59876F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FDA59EC-ACE4-2092-F8D6-A2433901AD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DE464CE-DD33-339C-362A-5B345A4676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diagramLayout" Target="../diagrams/layout1.xml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diagramData" Target="../diagrams/data1.xml"/><Relationship Id="rId4" Type="http://schemas.openxmlformats.org/officeDocument/2006/relationships/image" Target="../media/image6.svg"/><Relationship Id="rId9" Type="http://schemas.openxmlformats.org/officeDocument/2006/relationships/image" Target="../media/image11.jpeg"/><Relationship Id="rId14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sv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4.svg"/><Relationship Id="rId7" Type="http://schemas.openxmlformats.org/officeDocument/2006/relationships/image" Target="../media/image4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4.svg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svg"/><Relationship Id="rId7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C47158A-812B-55CB-8DA5-25DACA797D75}"/>
              </a:ext>
            </a:extLst>
          </p:cNvPr>
          <p:cNvSpPr txBox="1"/>
          <p:nvPr/>
        </p:nvSpPr>
        <p:spPr>
          <a:xfrm>
            <a:off x="1218600" y="1881202"/>
            <a:ext cx="68789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FDIRS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B440C53-7DD2-E4D5-4F50-7349FAE740B6}"/>
              </a:ext>
            </a:extLst>
          </p:cNvPr>
          <p:cNvSpPr txBox="1"/>
          <p:nvPr/>
        </p:nvSpPr>
        <p:spPr>
          <a:xfrm>
            <a:off x="1097876" y="1327047"/>
            <a:ext cx="6521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Fundo de Desenvolvimento da Infraestrutura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Regional Sustentável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21AC4D3-7879-73FA-30ED-A0C1D56CCC42}"/>
              </a:ext>
            </a:extLst>
          </p:cNvPr>
          <p:cNvSpPr txBox="1"/>
          <p:nvPr/>
        </p:nvSpPr>
        <p:spPr>
          <a:xfrm>
            <a:off x="1163658" y="3912527"/>
            <a:ext cx="6554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CIRS – Búzios - RJ</a:t>
            </a:r>
          </a:p>
          <a:p>
            <a:endParaRPr lang="pt-BR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pt-BR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8 de </a:t>
            </a:r>
            <a:r>
              <a:rPr 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outubrobro</a:t>
            </a:r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de 2025</a:t>
            </a:r>
          </a:p>
        </p:txBody>
      </p:sp>
    </p:spTree>
    <p:extLst>
      <p:ext uri="{BB962C8B-B14F-4D97-AF65-F5344CB8AC3E}">
        <p14:creationId xmlns:p14="http://schemas.microsoft.com/office/powerpoint/2010/main" val="284185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59BBA-4C25-356C-5B1D-9E5280B8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469FBF31-2ACA-DCCF-087F-8C02705B9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2D4F9CC-0653-C9BC-B845-0B01C91DCFF0}"/>
              </a:ext>
            </a:extLst>
          </p:cNvPr>
          <p:cNvSpPr/>
          <p:nvPr/>
        </p:nvSpPr>
        <p:spPr>
          <a:xfrm>
            <a:off x="1" y="0"/>
            <a:ext cx="80626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28BCACE-04DF-AB9F-1AA7-E7CFEEE5B338}"/>
              </a:ext>
            </a:extLst>
          </p:cNvPr>
          <p:cNvSpPr txBox="1"/>
          <p:nvPr/>
        </p:nvSpPr>
        <p:spPr>
          <a:xfrm>
            <a:off x="978028" y="139049"/>
            <a:ext cx="4100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Contexto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733B7C-3003-02D3-F875-ED2F44BD9796}"/>
              </a:ext>
            </a:extLst>
          </p:cNvPr>
          <p:cNvSpPr txBox="1"/>
          <p:nvPr/>
        </p:nvSpPr>
        <p:spPr>
          <a:xfrm>
            <a:off x="8236330" y="304271"/>
            <a:ext cx="32440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400" b="1" dirty="0">
                <a:solidFill>
                  <a:schemeClr val="bg1"/>
                </a:solidFill>
              </a:rPr>
              <a:t>De acordo com dados do Instituto de Pesquisa Econômica Aplicada (IPEA), o investimento público em infraestrutura como proporção do Produto Interno Bruto (PIB) caiu de 2,68% em 2010 para 1,17% em 2021, percentuais inferiores aos recomendados pelo Banco Mundial, que é de cerca de </a:t>
            </a: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5%. 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459343C-88B7-C172-6BF4-C8F63C712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503178"/>
            <a:ext cx="1807415" cy="135482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593DD667-1670-988C-F275-FE8C012B1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1732" y="85970"/>
            <a:ext cx="1179411" cy="884076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E512E5B3-02FB-BAAD-AF3E-DC4E11D7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9900" y="5272131"/>
            <a:ext cx="1447800" cy="14478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D7787E11-323B-3E7D-0570-CEF2A04A7B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36334" y="99471"/>
            <a:ext cx="695325" cy="695325"/>
          </a:xfrm>
          <a:prstGeom prst="rect">
            <a:avLst/>
          </a:prstGeom>
        </p:spPr>
      </p:pic>
      <p:pic>
        <p:nvPicPr>
          <p:cNvPr id="5" name="Picture 2" descr="AP: Falta de água potável e de esgoto refletem no aumento de casos de  covid-19 | Amapá Digital">
            <a:extLst>
              <a:ext uri="{FF2B5EF4-FFF2-40B4-BE49-F238E27FC236}">
                <a16:creationId xmlns:a16="http://schemas.microsoft.com/office/drawing/2014/main" id="{9DE8A840-D8B2-C57C-F2EF-CAF950CD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19" y="1954144"/>
            <a:ext cx="5919353" cy="39462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EE9B8CF-98A3-45B9-F935-90ADE62CB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155321"/>
              </p:ext>
            </p:extLst>
          </p:nvPr>
        </p:nvGraphicFramePr>
        <p:xfrm>
          <a:off x="-1473733" y="1066508"/>
          <a:ext cx="10954378" cy="5546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6" name="Google Shape;174;p19">
            <a:extLst>
              <a:ext uri="{FF2B5EF4-FFF2-40B4-BE49-F238E27FC236}">
                <a16:creationId xmlns:a16="http://schemas.microsoft.com/office/drawing/2014/main" id="{C0777AD6-6923-E0CD-282B-F5DE44D366F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76" y="5674278"/>
            <a:ext cx="103187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BC58D96-4509-1422-8DA9-E75A7A883F3E}"/>
              </a:ext>
            </a:extLst>
          </p:cNvPr>
          <p:cNvSpPr/>
          <p:nvPr/>
        </p:nvSpPr>
        <p:spPr>
          <a:xfrm>
            <a:off x="7507104" y="5591638"/>
            <a:ext cx="6126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925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ACAF8-C9CA-85CF-B913-D7D02BAC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DFA655-1DCC-D069-F7CB-DA5DFADAC3BC}"/>
              </a:ext>
            </a:extLst>
          </p:cNvPr>
          <p:cNvSpPr txBox="1"/>
          <p:nvPr/>
        </p:nvSpPr>
        <p:spPr>
          <a:xfrm>
            <a:off x="926982" y="365260"/>
            <a:ext cx="378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FDIRS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A25F85E8-B7C7-7D7F-C51D-69947A638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943237" y="578261"/>
            <a:ext cx="504957" cy="50495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2C7901B-E288-A763-D975-4548748064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5" t="14098" r="57426" b="48973"/>
          <a:stretch/>
        </p:blipFill>
        <p:spPr>
          <a:xfrm>
            <a:off x="9604570" y="1766400"/>
            <a:ext cx="2339220" cy="952778"/>
          </a:xfrm>
          <a:prstGeom prst="rect">
            <a:avLst/>
          </a:prstGeom>
        </p:spPr>
      </p:pic>
      <p:sp>
        <p:nvSpPr>
          <p:cNvPr id="4" name="Forma Livre: Forma 21">
            <a:extLst>
              <a:ext uri="{FF2B5EF4-FFF2-40B4-BE49-F238E27FC236}">
                <a16:creationId xmlns:a16="http://schemas.microsoft.com/office/drawing/2014/main" id="{8B20DB66-0001-6BC2-8758-81F21EAFF979}"/>
              </a:ext>
            </a:extLst>
          </p:cNvPr>
          <p:cNvSpPr/>
          <p:nvPr/>
        </p:nvSpPr>
        <p:spPr>
          <a:xfrm>
            <a:off x="1652378" y="1541614"/>
            <a:ext cx="6735358" cy="1181181"/>
          </a:xfrm>
          <a:custGeom>
            <a:avLst/>
            <a:gdLst>
              <a:gd name="connsiteX0" fmla="*/ 0 w 3897512"/>
              <a:gd name="connsiteY0" fmla="*/ 272315 h 1990342"/>
              <a:gd name="connsiteX1" fmla="*/ 415636 w 3897512"/>
              <a:gd name="connsiteY1" fmla="*/ 355442 h 1990342"/>
              <a:gd name="connsiteX2" fmla="*/ 1265382 w 3897512"/>
              <a:gd name="connsiteY2" fmla="*/ 1990279 h 1990342"/>
              <a:gd name="connsiteX3" fmla="*/ 3306618 w 3897512"/>
              <a:gd name="connsiteY3" fmla="*/ 290788 h 1990342"/>
              <a:gd name="connsiteX4" fmla="*/ 3833091 w 3897512"/>
              <a:gd name="connsiteY4" fmla="*/ 22933 h 1990342"/>
              <a:gd name="connsiteX5" fmla="*/ 3870036 w 3897512"/>
              <a:gd name="connsiteY5" fmla="*/ 32170 h 199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7512" h="1990342">
                <a:moveTo>
                  <a:pt x="0" y="272315"/>
                </a:moveTo>
                <a:cubicBezTo>
                  <a:pt x="102369" y="170715"/>
                  <a:pt x="204739" y="69115"/>
                  <a:pt x="415636" y="355442"/>
                </a:cubicBezTo>
                <a:cubicBezTo>
                  <a:pt x="626533" y="641769"/>
                  <a:pt x="783552" y="2001055"/>
                  <a:pt x="1265382" y="1990279"/>
                </a:cubicBezTo>
                <a:cubicBezTo>
                  <a:pt x="1747212" y="1979503"/>
                  <a:pt x="2878666" y="618679"/>
                  <a:pt x="3306618" y="290788"/>
                </a:cubicBezTo>
                <a:cubicBezTo>
                  <a:pt x="3734570" y="-37103"/>
                  <a:pt x="3739188" y="66036"/>
                  <a:pt x="3833091" y="22933"/>
                </a:cubicBezTo>
                <a:cubicBezTo>
                  <a:pt x="3926994" y="-20170"/>
                  <a:pt x="3898515" y="6000"/>
                  <a:pt x="3870036" y="32170"/>
                </a:cubicBezTo>
              </a:path>
            </a:pathLst>
          </a:cu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36A9E64-D678-1A9C-A7A2-C21D27F4E389}"/>
              </a:ext>
            </a:extLst>
          </p:cNvPr>
          <p:cNvSpPr/>
          <p:nvPr/>
        </p:nvSpPr>
        <p:spPr>
          <a:xfrm>
            <a:off x="1588311" y="1500341"/>
            <a:ext cx="628073" cy="66558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26" descr="Hipoteca estrutura de tópicos">
            <a:extLst>
              <a:ext uri="{FF2B5EF4-FFF2-40B4-BE49-F238E27FC236}">
                <a16:creationId xmlns:a16="http://schemas.microsoft.com/office/drawing/2014/main" id="{4C0077DE-7EEF-5672-D8C4-F5D6E66E98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1111" y="1144451"/>
            <a:ext cx="914400" cy="9144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451C9E7-0EDA-D580-C83B-70EF3380171F}"/>
              </a:ext>
            </a:extLst>
          </p:cNvPr>
          <p:cNvSpPr txBox="1"/>
          <p:nvPr/>
        </p:nvSpPr>
        <p:spPr>
          <a:xfrm>
            <a:off x="1131111" y="2165927"/>
            <a:ext cx="19344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6"/>
                </a:solidFill>
              </a:rPr>
              <a:t>Fundo de natureza privada</a:t>
            </a:r>
          </a:p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Patrimônio de R$ 1 bi separado dos cotistas e da administradora </a:t>
            </a:r>
          </a:p>
          <a:p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228619F-DB02-333A-3CDE-184EE26F9E4F}"/>
              </a:ext>
            </a:extLst>
          </p:cNvPr>
          <p:cNvSpPr/>
          <p:nvPr/>
        </p:nvSpPr>
        <p:spPr>
          <a:xfrm>
            <a:off x="4077853" y="2485792"/>
            <a:ext cx="628073" cy="66558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Gráfico 29" descr="Lista com preenchimento sólido">
            <a:extLst>
              <a:ext uri="{FF2B5EF4-FFF2-40B4-BE49-F238E27FC236}">
                <a16:creationId xmlns:a16="http://schemas.microsoft.com/office/drawing/2014/main" id="{7CE50DDA-F846-0EA1-CE72-52E96C2D19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0819" y="1921667"/>
            <a:ext cx="914400" cy="9144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3997D95-A961-2AC1-CB4B-01FEC90B728E}"/>
              </a:ext>
            </a:extLst>
          </p:cNvPr>
          <p:cNvSpPr txBox="1"/>
          <p:nvPr/>
        </p:nvSpPr>
        <p:spPr>
          <a:xfrm>
            <a:off x="3263214" y="3089256"/>
            <a:ext cx="2172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6"/>
                </a:solidFill>
              </a:rPr>
              <a:t>Regime de cotas</a:t>
            </a:r>
          </a:p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adquiridas e integralizadas por pessoas físicas e jurídicas de direito público e privado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4B8CC7B-E121-5286-7238-31C257E486E8}"/>
              </a:ext>
            </a:extLst>
          </p:cNvPr>
          <p:cNvSpPr/>
          <p:nvPr/>
        </p:nvSpPr>
        <p:spPr>
          <a:xfrm>
            <a:off x="5824693" y="1787193"/>
            <a:ext cx="628073" cy="66558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Gráfico 32" descr="Dinheiro estrutura de tópicos">
            <a:extLst>
              <a:ext uri="{FF2B5EF4-FFF2-40B4-BE49-F238E27FC236}">
                <a16:creationId xmlns:a16="http://schemas.microsoft.com/office/drawing/2014/main" id="{28858833-71AE-E824-DEC6-C5C9BDA4DF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41173" y="2051322"/>
            <a:ext cx="914400" cy="9144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2729908-B175-71D0-F9F4-A40F68B42BDC}"/>
              </a:ext>
            </a:extLst>
          </p:cNvPr>
          <p:cNvSpPr txBox="1"/>
          <p:nvPr/>
        </p:nvSpPr>
        <p:spPr>
          <a:xfrm>
            <a:off x="5560650" y="3003136"/>
            <a:ext cx="2770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6"/>
                </a:solidFill>
              </a:rPr>
              <a:t>Administradora do fundo</a:t>
            </a:r>
          </a:p>
          <a:p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selecionada por meio de chamamento público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A935FEA-9632-ED6B-8117-312BC6F10F0B}"/>
              </a:ext>
            </a:extLst>
          </p:cNvPr>
          <p:cNvSpPr/>
          <p:nvPr/>
        </p:nvSpPr>
        <p:spPr>
          <a:xfrm>
            <a:off x="7869554" y="4511633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FB2F9C8-1A3B-9E0E-501D-E77A3DAFF863}"/>
              </a:ext>
            </a:extLst>
          </p:cNvPr>
          <p:cNvSpPr txBox="1"/>
          <p:nvPr/>
        </p:nvSpPr>
        <p:spPr>
          <a:xfrm>
            <a:off x="732272" y="5621817"/>
            <a:ext cx="2478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Apoio à Estruturação de Concessões e PPPs de infraestrutura</a:t>
            </a:r>
          </a:p>
          <a:p>
            <a:r>
              <a:rPr lang="pt-BR" dirty="0"/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Forma Livre: Forma 34">
            <a:extLst>
              <a:ext uri="{FF2B5EF4-FFF2-40B4-BE49-F238E27FC236}">
                <a16:creationId xmlns:a16="http://schemas.microsoft.com/office/drawing/2014/main" id="{882C9D1C-F86D-472E-25BA-91A36926DEA4}"/>
              </a:ext>
            </a:extLst>
          </p:cNvPr>
          <p:cNvSpPr/>
          <p:nvPr/>
        </p:nvSpPr>
        <p:spPr>
          <a:xfrm>
            <a:off x="1787880" y="4655001"/>
            <a:ext cx="6358765" cy="1769356"/>
          </a:xfrm>
          <a:custGeom>
            <a:avLst/>
            <a:gdLst>
              <a:gd name="connsiteX0" fmla="*/ 0 w 3897512"/>
              <a:gd name="connsiteY0" fmla="*/ 272315 h 1990342"/>
              <a:gd name="connsiteX1" fmla="*/ 415636 w 3897512"/>
              <a:gd name="connsiteY1" fmla="*/ 355442 h 1990342"/>
              <a:gd name="connsiteX2" fmla="*/ 1265382 w 3897512"/>
              <a:gd name="connsiteY2" fmla="*/ 1990279 h 1990342"/>
              <a:gd name="connsiteX3" fmla="*/ 3306618 w 3897512"/>
              <a:gd name="connsiteY3" fmla="*/ 290788 h 1990342"/>
              <a:gd name="connsiteX4" fmla="*/ 3833091 w 3897512"/>
              <a:gd name="connsiteY4" fmla="*/ 22933 h 1990342"/>
              <a:gd name="connsiteX5" fmla="*/ 3870036 w 3897512"/>
              <a:gd name="connsiteY5" fmla="*/ 32170 h 199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7512" h="1990342">
                <a:moveTo>
                  <a:pt x="0" y="272315"/>
                </a:moveTo>
                <a:cubicBezTo>
                  <a:pt x="102369" y="170715"/>
                  <a:pt x="204739" y="69115"/>
                  <a:pt x="415636" y="355442"/>
                </a:cubicBezTo>
                <a:cubicBezTo>
                  <a:pt x="626533" y="641769"/>
                  <a:pt x="783552" y="2001055"/>
                  <a:pt x="1265382" y="1990279"/>
                </a:cubicBezTo>
                <a:cubicBezTo>
                  <a:pt x="1747212" y="1979503"/>
                  <a:pt x="2878666" y="618679"/>
                  <a:pt x="3306618" y="290788"/>
                </a:cubicBezTo>
                <a:cubicBezTo>
                  <a:pt x="3734570" y="-37103"/>
                  <a:pt x="3739188" y="66036"/>
                  <a:pt x="3833091" y="22933"/>
                </a:cubicBezTo>
                <a:cubicBezTo>
                  <a:pt x="3926994" y="-20170"/>
                  <a:pt x="3898515" y="6000"/>
                  <a:pt x="3870036" y="32170"/>
                </a:cubicBezTo>
              </a:path>
            </a:pathLst>
          </a:cu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48FCA82-AA91-4223-1DC1-AB48DF091DC0}"/>
              </a:ext>
            </a:extLst>
          </p:cNvPr>
          <p:cNvSpPr/>
          <p:nvPr/>
        </p:nvSpPr>
        <p:spPr>
          <a:xfrm>
            <a:off x="1375287" y="4860291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BA8CD98-F02E-474E-6120-9E9864258B24}"/>
              </a:ext>
            </a:extLst>
          </p:cNvPr>
          <p:cNvSpPr txBox="1"/>
          <p:nvPr/>
        </p:nvSpPr>
        <p:spPr>
          <a:xfrm>
            <a:off x="6914749" y="5076968"/>
            <a:ext cx="247829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Possibilidade de contratação pelos entes federativos por </a:t>
            </a:r>
            <a:r>
              <a:rPr lang="pt-BR" b="1" u="sng" dirty="0">
                <a:solidFill>
                  <a:schemeClr val="accent1"/>
                </a:solidFill>
              </a:rPr>
              <a:t>dispensa de licitação</a:t>
            </a:r>
          </a:p>
          <a:p>
            <a:r>
              <a:rPr lang="pt-BR" dirty="0"/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B1ECD0C-50CF-0AC0-D4FC-15F428770648}"/>
              </a:ext>
            </a:extLst>
          </p:cNvPr>
          <p:cNvSpPr txBox="1"/>
          <p:nvPr/>
        </p:nvSpPr>
        <p:spPr>
          <a:xfrm>
            <a:off x="6960993" y="2017088"/>
            <a:ext cx="2478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92D050"/>
                </a:solidFill>
              </a:rPr>
              <a:t>União</a:t>
            </a:r>
            <a:r>
              <a:rPr lang="pt-BR" sz="1600" b="1" dirty="0">
                <a:solidFill>
                  <a:schemeClr val="accent1"/>
                </a:solidFill>
              </a:rPr>
              <a:t> </a:t>
            </a:r>
            <a:r>
              <a:rPr lang="pt-BR" sz="1600" dirty="0"/>
              <a:t>autorizada a participar como cotista no limite de R$ 11 bi.</a:t>
            </a:r>
          </a:p>
          <a:p>
            <a:r>
              <a:rPr lang="pt-BR" dirty="0"/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45DE6732-88A3-925D-5551-5CC9435A8596}"/>
              </a:ext>
            </a:extLst>
          </p:cNvPr>
          <p:cNvSpPr/>
          <p:nvPr/>
        </p:nvSpPr>
        <p:spPr>
          <a:xfrm>
            <a:off x="8472691" y="1236814"/>
            <a:ext cx="554181" cy="6096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Gráfico 44" descr="Contrato estrutura de tópicos">
            <a:extLst>
              <a:ext uri="{FF2B5EF4-FFF2-40B4-BE49-F238E27FC236}">
                <a16:creationId xmlns:a16="http://schemas.microsoft.com/office/drawing/2014/main" id="{9676BDEA-C0DD-47B1-4463-87E77FDBC1C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13765" y="1407488"/>
            <a:ext cx="683623" cy="683623"/>
          </a:xfrm>
          <a:prstGeom prst="rect">
            <a:avLst/>
          </a:prstGeom>
        </p:spPr>
      </p:pic>
      <p:pic>
        <p:nvPicPr>
          <p:cNvPr id="26" name="Gráfico 49" descr="Aperto de mão estrutura de tópicos">
            <a:extLst>
              <a:ext uri="{FF2B5EF4-FFF2-40B4-BE49-F238E27FC236}">
                <a16:creationId xmlns:a16="http://schemas.microsoft.com/office/drawing/2014/main" id="{093E3681-D356-2965-F196-B6789227121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79323" y="4570164"/>
            <a:ext cx="687445" cy="687445"/>
          </a:xfrm>
          <a:prstGeom prst="rect">
            <a:avLst/>
          </a:prstGeom>
        </p:spPr>
      </p:pic>
      <p:sp>
        <p:nvSpPr>
          <p:cNvPr id="27" name="Elipse 26">
            <a:extLst>
              <a:ext uri="{FF2B5EF4-FFF2-40B4-BE49-F238E27FC236}">
                <a16:creationId xmlns:a16="http://schemas.microsoft.com/office/drawing/2014/main" id="{1A870744-0558-95A3-F3E1-0CB507B472B8}"/>
              </a:ext>
            </a:extLst>
          </p:cNvPr>
          <p:cNvSpPr/>
          <p:nvPr/>
        </p:nvSpPr>
        <p:spPr>
          <a:xfrm>
            <a:off x="3087177" y="5787218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Gráfico 44" descr="Contrato estrutura de tópicos">
            <a:extLst>
              <a:ext uri="{FF2B5EF4-FFF2-40B4-BE49-F238E27FC236}">
                <a16:creationId xmlns:a16="http://schemas.microsoft.com/office/drawing/2014/main" id="{FD2D4E21-A9E3-AD07-46F4-5C577F4FFE1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43237" y="6109350"/>
            <a:ext cx="683623" cy="683623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729DD36A-C509-EF47-D5EB-2EEDD763B107}"/>
              </a:ext>
            </a:extLst>
          </p:cNvPr>
          <p:cNvSpPr txBox="1"/>
          <p:nvPr/>
        </p:nvSpPr>
        <p:spPr>
          <a:xfrm>
            <a:off x="2828800" y="5009944"/>
            <a:ext cx="2016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Cobertura de riscos com instrumentos garantidores</a:t>
            </a:r>
          </a:p>
          <a:p>
            <a:r>
              <a:rPr lang="pt-BR" dirty="0"/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3E3F8A84-0140-1487-6938-2AE8DED15ACB}"/>
              </a:ext>
            </a:extLst>
          </p:cNvPr>
          <p:cNvSpPr/>
          <p:nvPr/>
        </p:nvSpPr>
        <p:spPr>
          <a:xfrm>
            <a:off x="5117091" y="5412751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46525F9-626F-B605-5607-DB36F93411BD}"/>
              </a:ext>
            </a:extLst>
          </p:cNvPr>
          <p:cNvSpPr txBox="1"/>
          <p:nvPr/>
        </p:nvSpPr>
        <p:spPr>
          <a:xfrm>
            <a:off x="5039822" y="6037742"/>
            <a:ext cx="21711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Participação em fundos de investimento regulados pela CVM</a:t>
            </a:r>
            <a:r>
              <a:rPr lang="pt-BR" dirty="0"/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2" name="Gráfico 32" descr="Dinheiro estrutura de tópicos">
            <a:extLst>
              <a:ext uri="{FF2B5EF4-FFF2-40B4-BE49-F238E27FC236}">
                <a16:creationId xmlns:a16="http://schemas.microsoft.com/office/drawing/2014/main" id="{B2D9AFE8-B0EA-2A9A-E5F0-FD19D83E3B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20130" y="4897928"/>
            <a:ext cx="749373" cy="749373"/>
          </a:xfrm>
          <a:prstGeom prst="rect">
            <a:avLst/>
          </a:prstGeom>
        </p:spPr>
      </p:pic>
      <p:pic>
        <p:nvPicPr>
          <p:cNvPr id="33" name="Gráfico 49" descr="Aperto de mão estrutura de tópicos">
            <a:extLst>
              <a:ext uri="{FF2B5EF4-FFF2-40B4-BE49-F238E27FC236}">
                <a16:creationId xmlns:a16="http://schemas.microsoft.com/office/drawing/2014/main" id="{85F3C583-0206-2373-BF36-186875589BD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44013" y="4145840"/>
            <a:ext cx="687445" cy="687445"/>
          </a:xfrm>
          <a:prstGeom prst="rect">
            <a:avLst/>
          </a:prstGeom>
        </p:spPr>
      </p:pic>
      <p:pic>
        <p:nvPicPr>
          <p:cNvPr id="36" name="Imagem 32" descr="Imagem 32">
            <a:extLst>
              <a:ext uri="{FF2B5EF4-FFF2-40B4-BE49-F238E27FC236}">
                <a16:creationId xmlns:a16="http://schemas.microsoft.com/office/drawing/2014/main" id="{84F8155A-9CFB-6C35-6F49-6C2E8F9A46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8961" y="1921667"/>
            <a:ext cx="9729211" cy="5472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75DA3067-21EC-8885-21B8-D69035C7EB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322" t="19068" r="41642" b="63745"/>
          <a:stretch/>
        </p:blipFill>
        <p:spPr>
          <a:xfrm>
            <a:off x="10205250" y="719868"/>
            <a:ext cx="1146842" cy="952778"/>
          </a:xfrm>
          <a:prstGeom prst="rect">
            <a:avLst/>
          </a:prstGeom>
        </p:spPr>
      </p:pic>
      <p:sp>
        <p:nvSpPr>
          <p:cNvPr id="38" name="Seta: Divisa 37">
            <a:extLst>
              <a:ext uri="{FF2B5EF4-FFF2-40B4-BE49-F238E27FC236}">
                <a16:creationId xmlns:a16="http://schemas.microsoft.com/office/drawing/2014/main" id="{80CE1390-CDB8-6CA4-08E2-63908EC3A8AC}"/>
              </a:ext>
            </a:extLst>
          </p:cNvPr>
          <p:cNvSpPr/>
          <p:nvPr/>
        </p:nvSpPr>
        <p:spPr>
          <a:xfrm>
            <a:off x="9117073" y="1023053"/>
            <a:ext cx="525783" cy="2341659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26" name="Picture 2" descr="logo-bndes-cor1">
            <a:extLst>
              <a:ext uri="{FF2B5EF4-FFF2-40B4-BE49-F238E27FC236}">
                <a16:creationId xmlns:a16="http://schemas.microsoft.com/office/drawing/2014/main" id="{1E705BC5-1F59-9AFF-B8B8-AECD8CD2F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372" y="356124"/>
            <a:ext cx="1678524" cy="3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PI inicia ciclo de reuniões sobre os processos de estruturação do ...">
            <a:extLst>
              <a:ext uri="{FF2B5EF4-FFF2-40B4-BE49-F238E27FC236}">
                <a16:creationId xmlns:a16="http://schemas.microsoft.com/office/drawing/2014/main" id="{44EB0EB6-5605-12A7-97C0-5940909A2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6055" r="26219" b="15120"/>
          <a:stretch/>
        </p:blipFill>
        <p:spPr bwMode="auto">
          <a:xfrm>
            <a:off x="6662131" y="535646"/>
            <a:ext cx="1271753" cy="4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ixa Economica Federal Logo Png Transparent - Caixa Economica Federal ...">
            <a:extLst>
              <a:ext uri="{FF2B5EF4-FFF2-40B4-BE49-F238E27FC236}">
                <a16:creationId xmlns:a16="http://schemas.microsoft.com/office/drawing/2014/main" id="{726D0F3B-1267-6DDB-6BCC-A9D25123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31" y="160904"/>
            <a:ext cx="1302721" cy="35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24215CB5-9A75-F02E-DCA8-2792BC850F9F}"/>
              </a:ext>
            </a:extLst>
          </p:cNvPr>
          <p:cNvSpPr/>
          <p:nvPr/>
        </p:nvSpPr>
        <p:spPr>
          <a:xfrm>
            <a:off x="4388019" y="143003"/>
            <a:ext cx="3783435" cy="952778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inal de Adição 39">
            <a:extLst>
              <a:ext uri="{FF2B5EF4-FFF2-40B4-BE49-F238E27FC236}">
                <a16:creationId xmlns:a16="http://schemas.microsoft.com/office/drawing/2014/main" id="{D7144927-62DC-1A0A-5B97-56565C9D9735}"/>
              </a:ext>
            </a:extLst>
          </p:cNvPr>
          <p:cNvSpPr/>
          <p:nvPr/>
        </p:nvSpPr>
        <p:spPr>
          <a:xfrm>
            <a:off x="3758110" y="334872"/>
            <a:ext cx="504956" cy="504957"/>
          </a:xfrm>
          <a:prstGeom prst="mathPlus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61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431B24-3C47-3EC5-BFC2-1C2FFBA68EDF}"/>
              </a:ext>
            </a:extLst>
          </p:cNvPr>
          <p:cNvSpPr txBox="1"/>
          <p:nvPr/>
        </p:nvSpPr>
        <p:spPr>
          <a:xfrm>
            <a:off x="926982" y="365260"/>
            <a:ext cx="903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Setores prioritários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05FED8B-7CCB-46F5-3384-6785073AC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319718" y="691300"/>
            <a:ext cx="504957" cy="5049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20D4ECD-2D31-4353-C91F-45048BB3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9" y="1468582"/>
            <a:ext cx="2124075" cy="11144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A5E59B0-039A-B39C-61EE-3CDAE5E95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951" y="2548370"/>
            <a:ext cx="2117438" cy="13052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4110E86-7E16-B837-7D03-7EFEF84A6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39" y="3787631"/>
            <a:ext cx="1866900" cy="14923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4806ED-CE87-A3B7-B32F-7F52251D6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2094" y="1290437"/>
            <a:ext cx="2407591" cy="14497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878116-0165-0BCC-222F-190481F20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315" y="2669886"/>
            <a:ext cx="2603603" cy="142644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CF3B48A-FAD6-9C4D-0140-ED53C3CE1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9942" y="1487632"/>
            <a:ext cx="2038350" cy="14192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5AB2A82-AF36-4C10-3A3A-AB1ACCE3D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7262" y="2593192"/>
            <a:ext cx="2305050" cy="16192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901364F-D688-2B09-13FA-707EF9218D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0933" y="4145107"/>
            <a:ext cx="2258053" cy="154377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A709662-7CC2-3ACF-B1E9-4E721DB42E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8202" y="4048575"/>
            <a:ext cx="2000250" cy="12573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5A6647D-1EFB-911F-315E-155D9BE57E6B}"/>
              </a:ext>
            </a:extLst>
          </p:cNvPr>
          <p:cNvSpPr/>
          <p:nvPr/>
        </p:nvSpPr>
        <p:spPr>
          <a:xfrm>
            <a:off x="2738644" y="1616036"/>
            <a:ext cx="1385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Água e </a:t>
            </a:r>
          </a:p>
          <a:p>
            <a:r>
              <a:rPr lang="pt-BR" b="1" dirty="0">
                <a:solidFill>
                  <a:schemeClr val="accent6"/>
                </a:solidFill>
              </a:rPr>
              <a:t>Saneamento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DFB5CBA-9880-3925-6F22-3310B8300019}"/>
              </a:ext>
            </a:extLst>
          </p:cNvPr>
          <p:cNvSpPr/>
          <p:nvPr/>
        </p:nvSpPr>
        <p:spPr>
          <a:xfrm>
            <a:off x="3278012" y="2864301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Limpeza e </a:t>
            </a:r>
          </a:p>
          <a:p>
            <a:r>
              <a:rPr lang="pt-BR" b="1" dirty="0">
                <a:solidFill>
                  <a:schemeClr val="accent6"/>
                </a:solidFill>
              </a:rPr>
              <a:t>Manejo de</a:t>
            </a:r>
          </a:p>
          <a:p>
            <a:r>
              <a:rPr lang="pt-BR" b="1" dirty="0">
                <a:solidFill>
                  <a:schemeClr val="accent6"/>
                </a:solidFill>
              </a:rPr>
              <a:t>RSU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1B9D1E35-DEF2-9E10-4480-039D3BADC61C}"/>
              </a:ext>
            </a:extLst>
          </p:cNvPr>
          <p:cNvSpPr/>
          <p:nvPr/>
        </p:nvSpPr>
        <p:spPr>
          <a:xfrm>
            <a:off x="2434814" y="4176366"/>
            <a:ext cx="13930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Drenagem e </a:t>
            </a:r>
          </a:p>
          <a:p>
            <a:r>
              <a:rPr lang="pt-BR" b="1" dirty="0">
                <a:solidFill>
                  <a:schemeClr val="accent6"/>
                </a:solidFill>
              </a:rPr>
              <a:t>Manejo de</a:t>
            </a:r>
          </a:p>
          <a:p>
            <a:r>
              <a:rPr lang="pt-BR" b="1" dirty="0">
                <a:solidFill>
                  <a:schemeClr val="accent6"/>
                </a:solidFill>
              </a:rPr>
              <a:t>Águas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89021B25-254E-D3E2-18E4-22368C69F3EC}"/>
              </a:ext>
            </a:extLst>
          </p:cNvPr>
          <p:cNvSpPr/>
          <p:nvPr/>
        </p:nvSpPr>
        <p:spPr>
          <a:xfrm>
            <a:off x="6838630" y="1566370"/>
            <a:ext cx="1277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Mobilidade</a:t>
            </a:r>
          </a:p>
          <a:p>
            <a:r>
              <a:rPr lang="pt-BR" b="1" dirty="0">
                <a:solidFill>
                  <a:schemeClr val="accent6"/>
                </a:solidFill>
              </a:rPr>
              <a:t>Urbana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BA52127-1263-0C60-95BB-5DBDD7368F96}"/>
              </a:ext>
            </a:extLst>
          </p:cNvPr>
          <p:cNvSpPr/>
          <p:nvPr/>
        </p:nvSpPr>
        <p:spPr>
          <a:xfrm>
            <a:off x="6998353" y="3138612"/>
            <a:ext cx="1147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Habitação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338F1A2-78D7-E14C-5EC0-F5A99803CEAE}"/>
              </a:ext>
            </a:extLst>
          </p:cNvPr>
          <p:cNvSpPr/>
          <p:nvPr/>
        </p:nvSpPr>
        <p:spPr>
          <a:xfrm>
            <a:off x="6508986" y="4569918"/>
            <a:ext cx="12909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Iluminação </a:t>
            </a:r>
          </a:p>
          <a:p>
            <a:r>
              <a:rPr lang="pt-BR" b="1" dirty="0">
                <a:solidFill>
                  <a:schemeClr val="accent6"/>
                </a:solidFill>
              </a:rPr>
              <a:t>Pública e</a:t>
            </a:r>
          </a:p>
          <a:p>
            <a:r>
              <a:rPr lang="pt-BR" b="1" dirty="0">
                <a:solidFill>
                  <a:schemeClr val="accent6"/>
                </a:solidFill>
              </a:rPr>
              <a:t>Cidades</a:t>
            </a:r>
          </a:p>
          <a:p>
            <a:r>
              <a:rPr lang="pt-BR" b="1" dirty="0">
                <a:solidFill>
                  <a:schemeClr val="accent6"/>
                </a:solidFill>
              </a:rPr>
              <a:t>Inteligentes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C0F9757-B317-9C38-2FA6-605E2AE1CF35}"/>
              </a:ext>
            </a:extLst>
          </p:cNvPr>
          <p:cNvSpPr/>
          <p:nvPr/>
        </p:nvSpPr>
        <p:spPr>
          <a:xfrm>
            <a:off x="10738292" y="1487632"/>
            <a:ext cx="12812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Infra social,</a:t>
            </a:r>
          </a:p>
          <a:p>
            <a:r>
              <a:rPr lang="pt-BR" b="1" dirty="0">
                <a:solidFill>
                  <a:schemeClr val="accent6"/>
                </a:solidFill>
              </a:rPr>
              <a:t>Educação e</a:t>
            </a:r>
          </a:p>
          <a:p>
            <a:r>
              <a:rPr lang="pt-BR" b="1" dirty="0">
                <a:solidFill>
                  <a:schemeClr val="accent6"/>
                </a:solidFill>
              </a:rPr>
              <a:t>Saúde 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288E987-D417-2D9B-5115-571F313DD428}"/>
              </a:ext>
            </a:extLst>
          </p:cNvPr>
          <p:cNvSpPr/>
          <p:nvPr/>
        </p:nvSpPr>
        <p:spPr>
          <a:xfrm>
            <a:off x="11009217" y="3030111"/>
            <a:ext cx="11183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Irrigação,</a:t>
            </a:r>
          </a:p>
          <a:p>
            <a:r>
              <a:rPr lang="pt-BR" b="1" dirty="0">
                <a:solidFill>
                  <a:schemeClr val="accent6"/>
                </a:solidFill>
              </a:rPr>
              <a:t>Parques e</a:t>
            </a:r>
          </a:p>
          <a:p>
            <a:r>
              <a:rPr lang="pt-BR" b="1" dirty="0">
                <a:solidFill>
                  <a:schemeClr val="accent6"/>
                </a:solidFill>
              </a:rPr>
              <a:t>Florestas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EDC1C9F-1C3B-A77B-0AA7-5B32DE6D1B3A}"/>
              </a:ext>
            </a:extLst>
          </p:cNvPr>
          <p:cNvSpPr/>
          <p:nvPr/>
        </p:nvSpPr>
        <p:spPr>
          <a:xfrm>
            <a:off x="10568452" y="4392311"/>
            <a:ext cx="115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6"/>
                </a:solidFill>
              </a:rPr>
              <a:t>Estradas e</a:t>
            </a:r>
          </a:p>
          <a:p>
            <a:r>
              <a:rPr lang="pt-BR" b="1" dirty="0">
                <a:solidFill>
                  <a:schemeClr val="accent6"/>
                </a:solidFill>
              </a:rPr>
              <a:t>Rodovias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1CE558D-C934-7E05-2C61-83436ABC506A}"/>
              </a:ext>
            </a:extLst>
          </p:cNvPr>
          <p:cNvSpPr/>
          <p:nvPr/>
        </p:nvSpPr>
        <p:spPr>
          <a:xfrm>
            <a:off x="1230951" y="5819631"/>
            <a:ext cx="10372436" cy="1038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 setores também poderão ser alvo do FDIRS, selecionados por meio de atribuição de pontuação, conforme </a:t>
            </a:r>
            <a:r>
              <a:rPr lang="pt-BR" sz="2400" b="1" dirty="0">
                <a:solidFill>
                  <a:srgbClr val="009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política de investimentos.</a:t>
            </a:r>
          </a:p>
        </p:txBody>
      </p:sp>
    </p:spTree>
    <p:extLst>
      <p:ext uri="{BB962C8B-B14F-4D97-AF65-F5344CB8AC3E}">
        <p14:creationId xmlns:p14="http://schemas.microsoft.com/office/powerpoint/2010/main" val="186569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06B14-5B42-C3FF-DDFD-CA13A7695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89D781AD-8646-4001-1CFD-881A32C44C2E}"/>
              </a:ext>
            </a:extLst>
          </p:cNvPr>
          <p:cNvSpPr txBox="1"/>
          <p:nvPr/>
        </p:nvSpPr>
        <p:spPr>
          <a:xfrm>
            <a:off x="926982" y="365260"/>
            <a:ext cx="903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Funcionamento do FDIRS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D6AA474-2C90-5F37-895B-1860A17E9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9214159" y="721397"/>
            <a:ext cx="504957" cy="50495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5CD24C5-EC40-4EB8-F14C-913459D15B6B}"/>
              </a:ext>
            </a:extLst>
          </p:cNvPr>
          <p:cNvSpPr txBox="1"/>
          <p:nvPr/>
        </p:nvSpPr>
        <p:spPr>
          <a:xfrm>
            <a:off x="926981" y="1294852"/>
            <a:ext cx="11137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Foco: </a:t>
            </a:r>
            <a:r>
              <a:rPr lang="pt-BR" sz="1800" dirty="0"/>
              <a:t>atendimento aos entes subnacionais </a:t>
            </a:r>
            <a:r>
              <a:rPr lang="pt-BR" sz="1800" dirty="0">
                <a:sym typeface="Wingdings" panose="05000000000000000000" pitchFamily="2" charset="2"/>
              </a:rPr>
              <a:t> </a:t>
            </a:r>
            <a:r>
              <a:rPr lang="pt-BR" sz="1800" dirty="0"/>
              <a:t>infraestruturas e serviços públicos de qualidade para população. Qualquer ente ou consórcio de entes pode contratar a estruturação de seus projetos por dispensa de licitação.</a:t>
            </a:r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6B771C2-6368-8F8E-F54A-D3A71FCCCCF9}"/>
              </a:ext>
            </a:extLst>
          </p:cNvPr>
          <p:cNvSpPr/>
          <p:nvPr/>
        </p:nvSpPr>
        <p:spPr>
          <a:xfrm>
            <a:off x="10352742" y="3460163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0287DBA6-2CF0-6893-BB01-C6A62A4B87DC}"/>
              </a:ext>
            </a:extLst>
          </p:cNvPr>
          <p:cNvSpPr/>
          <p:nvPr/>
        </p:nvSpPr>
        <p:spPr>
          <a:xfrm>
            <a:off x="1402492" y="2728728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ACFCA9F-5AA9-A42E-39E9-A8BDE4F15150}"/>
              </a:ext>
            </a:extLst>
          </p:cNvPr>
          <p:cNvSpPr txBox="1"/>
          <p:nvPr/>
        </p:nvSpPr>
        <p:spPr>
          <a:xfrm>
            <a:off x="881665" y="3418577"/>
            <a:ext cx="19765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 contrata a Administradora do FDIRS por dispensa de licitação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31E1863-B284-1460-6C32-A805185A5B1A}"/>
              </a:ext>
            </a:extLst>
          </p:cNvPr>
          <p:cNvSpPr/>
          <p:nvPr/>
        </p:nvSpPr>
        <p:spPr>
          <a:xfrm>
            <a:off x="3111824" y="4116750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D30A9C-E8DE-D877-7F7F-E927942050C4}"/>
              </a:ext>
            </a:extLst>
          </p:cNvPr>
          <p:cNvSpPr txBox="1"/>
          <p:nvPr/>
        </p:nvSpPr>
        <p:spPr>
          <a:xfrm>
            <a:off x="1984990" y="4772794"/>
            <a:ext cx="30427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Administradora estrutura o projeto com recursos do FDIRS, incluindo o edital e procedimentos para a licitação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B74A03E7-5B2F-9A56-2C25-2A1380850BC9}"/>
              </a:ext>
            </a:extLst>
          </p:cNvPr>
          <p:cNvSpPr/>
          <p:nvPr/>
        </p:nvSpPr>
        <p:spPr>
          <a:xfrm>
            <a:off x="6604939" y="2657590"/>
            <a:ext cx="554181" cy="6096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71308E2-BFD2-1E09-E58B-D12A83777015}"/>
              </a:ext>
            </a:extLst>
          </p:cNvPr>
          <p:cNvSpPr txBox="1"/>
          <p:nvPr/>
        </p:nvSpPr>
        <p:spPr>
          <a:xfrm>
            <a:off x="5709517" y="3307792"/>
            <a:ext cx="24782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Realiza-se a licitação para concessão do serviço público </a:t>
            </a:r>
            <a:r>
              <a:rPr lang="pt-B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assinatura do contrato de concessão</a:t>
            </a:r>
            <a:endParaRPr lang="pt-BR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Gráfico 49" descr="Aperto de mão estrutura de tópicos">
            <a:extLst>
              <a:ext uri="{FF2B5EF4-FFF2-40B4-BE49-F238E27FC236}">
                <a16:creationId xmlns:a16="http://schemas.microsoft.com/office/drawing/2014/main" id="{ECC3E146-B45C-FAA9-DE61-A01B49784F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9596" y="2508090"/>
            <a:ext cx="687445" cy="687445"/>
          </a:xfrm>
          <a:prstGeom prst="rect">
            <a:avLst/>
          </a:prstGeom>
        </p:spPr>
      </p:pic>
      <p:sp>
        <p:nvSpPr>
          <p:cNvPr id="33" name="Forma Livre: Forma 34">
            <a:extLst>
              <a:ext uri="{FF2B5EF4-FFF2-40B4-BE49-F238E27FC236}">
                <a16:creationId xmlns:a16="http://schemas.microsoft.com/office/drawing/2014/main" id="{63EA8D80-7C55-C23F-E398-54BB647E8FE9}"/>
              </a:ext>
            </a:extLst>
          </p:cNvPr>
          <p:cNvSpPr/>
          <p:nvPr/>
        </p:nvSpPr>
        <p:spPr>
          <a:xfrm>
            <a:off x="1860145" y="2855410"/>
            <a:ext cx="4662209" cy="1769356"/>
          </a:xfrm>
          <a:custGeom>
            <a:avLst/>
            <a:gdLst>
              <a:gd name="connsiteX0" fmla="*/ 0 w 3897512"/>
              <a:gd name="connsiteY0" fmla="*/ 272315 h 1990342"/>
              <a:gd name="connsiteX1" fmla="*/ 415636 w 3897512"/>
              <a:gd name="connsiteY1" fmla="*/ 355442 h 1990342"/>
              <a:gd name="connsiteX2" fmla="*/ 1265382 w 3897512"/>
              <a:gd name="connsiteY2" fmla="*/ 1990279 h 1990342"/>
              <a:gd name="connsiteX3" fmla="*/ 3306618 w 3897512"/>
              <a:gd name="connsiteY3" fmla="*/ 290788 h 1990342"/>
              <a:gd name="connsiteX4" fmla="*/ 3833091 w 3897512"/>
              <a:gd name="connsiteY4" fmla="*/ 22933 h 1990342"/>
              <a:gd name="connsiteX5" fmla="*/ 3870036 w 3897512"/>
              <a:gd name="connsiteY5" fmla="*/ 32170 h 1990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7512" h="1990342">
                <a:moveTo>
                  <a:pt x="0" y="272315"/>
                </a:moveTo>
                <a:cubicBezTo>
                  <a:pt x="102369" y="170715"/>
                  <a:pt x="204739" y="69115"/>
                  <a:pt x="415636" y="355442"/>
                </a:cubicBezTo>
                <a:cubicBezTo>
                  <a:pt x="626533" y="641769"/>
                  <a:pt x="783552" y="2001055"/>
                  <a:pt x="1265382" y="1990279"/>
                </a:cubicBezTo>
                <a:cubicBezTo>
                  <a:pt x="1747212" y="1979503"/>
                  <a:pt x="2878666" y="618679"/>
                  <a:pt x="3306618" y="290788"/>
                </a:cubicBezTo>
                <a:cubicBezTo>
                  <a:pt x="3734570" y="-37103"/>
                  <a:pt x="3739188" y="66036"/>
                  <a:pt x="3833091" y="22933"/>
                </a:cubicBezTo>
                <a:cubicBezTo>
                  <a:pt x="3926994" y="-20170"/>
                  <a:pt x="3898515" y="6000"/>
                  <a:pt x="3870036" y="32170"/>
                </a:cubicBezTo>
              </a:path>
            </a:pathLst>
          </a:cu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Gráfico 32" descr="Dinheiro estrutura de tópicos">
            <a:extLst>
              <a:ext uri="{FF2B5EF4-FFF2-40B4-BE49-F238E27FC236}">
                <a16:creationId xmlns:a16="http://schemas.microsoft.com/office/drawing/2014/main" id="{B3A2843F-0B7D-1EFC-F8F2-1BCAA9113C6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03280" y="3186703"/>
            <a:ext cx="607286" cy="607286"/>
          </a:xfrm>
          <a:prstGeom prst="rect">
            <a:avLst/>
          </a:prstGeom>
        </p:spPr>
      </p:pic>
      <p:pic>
        <p:nvPicPr>
          <p:cNvPr id="35" name="Gráfico 34" descr="Martelo estrutura de tópicos">
            <a:extLst>
              <a:ext uri="{FF2B5EF4-FFF2-40B4-BE49-F238E27FC236}">
                <a16:creationId xmlns:a16="http://schemas.microsoft.com/office/drawing/2014/main" id="{A152A568-1184-51A9-7C97-77C8FFDD94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0467" y="2490665"/>
            <a:ext cx="554182" cy="554182"/>
          </a:xfrm>
          <a:prstGeom prst="rect">
            <a:avLst/>
          </a:prstGeom>
        </p:spPr>
      </p:pic>
      <p:pic>
        <p:nvPicPr>
          <p:cNvPr id="36" name="Gráfico 35" descr="Projeto estrutura de tópicos">
            <a:extLst>
              <a:ext uri="{FF2B5EF4-FFF2-40B4-BE49-F238E27FC236}">
                <a16:creationId xmlns:a16="http://schemas.microsoft.com/office/drawing/2014/main" id="{A672B336-520B-CA22-3B00-169D43701D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77525" y="3902609"/>
            <a:ext cx="559202" cy="559202"/>
          </a:xfrm>
          <a:prstGeom prst="rect">
            <a:avLst/>
          </a:prstGeom>
        </p:spPr>
      </p:pic>
      <p:cxnSp>
        <p:nvCxnSpPr>
          <p:cNvPr id="37" name="Conector: Curvo 36">
            <a:extLst>
              <a:ext uri="{FF2B5EF4-FFF2-40B4-BE49-F238E27FC236}">
                <a16:creationId xmlns:a16="http://schemas.microsoft.com/office/drawing/2014/main" id="{3636EDA8-DECE-964A-8017-5503FA96A2D9}"/>
              </a:ext>
            </a:extLst>
          </p:cNvPr>
          <p:cNvCxnSpPr>
            <a:cxnSpLocks/>
          </p:cNvCxnSpPr>
          <p:nvPr/>
        </p:nvCxnSpPr>
        <p:spPr>
          <a:xfrm>
            <a:off x="7294827" y="2791355"/>
            <a:ext cx="2936492" cy="948733"/>
          </a:xfrm>
          <a:prstGeom prst="curvedConnector3">
            <a:avLst>
              <a:gd name="adj1" fmla="val 50000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35A14BD-DF22-764C-E440-88F2A48A700A}"/>
              </a:ext>
            </a:extLst>
          </p:cNvPr>
          <p:cNvSpPr txBox="1"/>
          <p:nvPr/>
        </p:nvSpPr>
        <p:spPr>
          <a:xfrm>
            <a:off x="9432309" y="4113293"/>
            <a:ext cx="24782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concessionário reembolsa e remunera o FDIRS pela estruturação do projeto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2343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14BA3-BB98-6E4E-04C7-8B13A7FDE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FF4ED9-CE68-211F-93AF-1E1A52E0C6DC}"/>
              </a:ext>
            </a:extLst>
          </p:cNvPr>
          <p:cNvSpPr txBox="1"/>
          <p:nvPr/>
        </p:nvSpPr>
        <p:spPr>
          <a:xfrm>
            <a:off x="926982" y="365260"/>
            <a:ext cx="903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Acesso ao FDIRS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5685480-D1FB-85BB-3595-EB63258B6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525550" y="691300"/>
            <a:ext cx="504957" cy="504957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18ACFC9-EEF7-A0B4-8AAB-9D61546E8C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9141790"/>
              </p:ext>
            </p:extLst>
          </p:nvPr>
        </p:nvGraphicFramePr>
        <p:xfrm>
          <a:off x="832110" y="1522296"/>
          <a:ext cx="11164272" cy="515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m 3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685F14C8-B77F-C1FD-8935-B85E242FC8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33" y="1522296"/>
            <a:ext cx="1106010" cy="107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54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C7118-22B4-9F63-1859-BDE6BFAC8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10717A-3C61-234A-EB6E-E72F6E3DBCD9}"/>
              </a:ext>
            </a:extLst>
          </p:cNvPr>
          <p:cNvSpPr txBox="1"/>
          <p:nvPr/>
        </p:nvSpPr>
        <p:spPr>
          <a:xfrm>
            <a:off x="926982" y="365260"/>
            <a:ext cx="903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Macro - FDIRS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7E8FDCD-C257-D798-3AB2-08751981A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525550" y="691300"/>
            <a:ext cx="504957" cy="504957"/>
          </a:xfrm>
          <a:prstGeom prst="rect">
            <a:avLst/>
          </a:prstGeom>
        </p:spPr>
      </p:pic>
      <p:pic>
        <p:nvPicPr>
          <p:cNvPr id="4" name="Imagem 3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F160BDDB-1C8D-0FB0-7005-B6798C8BF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411" y="304366"/>
            <a:ext cx="1419367" cy="13789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8D6168-084F-7F93-5445-E2DA822DF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161" y="133578"/>
            <a:ext cx="1110515" cy="7621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F119272-4369-B3E3-7A6F-09FA7E39C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287" y="1080650"/>
            <a:ext cx="2246621" cy="602623"/>
          </a:xfrm>
          <a:prstGeom prst="rect">
            <a:avLst/>
          </a:prstGeom>
        </p:spPr>
      </p:pic>
      <p:pic>
        <p:nvPicPr>
          <p:cNvPr id="2050" name="Picture 2" descr="PPI">
            <a:extLst>
              <a:ext uri="{FF2B5EF4-FFF2-40B4-BE49-F238E27FC236}">
                <a16:creationId xmlns:a16="http://schemas.microsoft.com/office/drawing/2014/main" id="{DC9A8A77-BD39-5D07-61E9-A763F251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706" y="1258120"/>
            <a:ext cx="891653" cy="2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9CAE262-6B4A-1847-1C77-25B4A7FCA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857" y="1854085"/>
            <a:ext cx="10454185" cy="498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22D86-6016-4BEF-A818-FD9BD3A0B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FEFE0C-10B3-0F1E-CA11-873BBE9ED0D8}"/>
              </a:ext>
            </a:extLst>
          </p:cNvPr>
          <p:cNvSpPr txBox="1"/>
          <p:nvPr/>
        </p:nvSpPr>
        <p:spPr>
          <a:xfrm>
            <a:off x="785953" y="313429"/>
            <a:ext cx="9031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Parcerias Brasil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586F3DC-2882-A239-CFE3-893581467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396250" y="659070"/>
            <a:ext cx="504957" cy="504957"/>
          </a:xfrm>
          <a:prstGeom prst="rect">
            <a:avLst/>
          </a:prstGeom>
        </p:spPr>
      </p:pic>
      <p:pic>
        <p:nvPicPr>
          <p:cNvPr id="4" name="Imagem 3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4A404EC3-7C9F-DF75-0711-C331A28C8A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35" y="222094"/>
            <a:ext cx="1419367" cy="13789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07E0C9F-7BD3-1902-A17C-16D43963B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161" y="133578"/>
            <a:ext cx="1110515" cy="7621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98D4F80-1374-A088-DA87-E1D4E4A6A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287" y="1080650"/>
            <a:ext cx="2246621" cy="602623"/>
          </a:xfrm>
          <a:prstGeom prst="rect">
            <a:avLst/>
          </a:prstGeom>
        </p:spPr>
      </p:pic>
      <p:pic>
        <p:nvPicPr>
          <p:cNvPr id="2050" name="Picture 2" descr="PPI">
            <a:extLst>
              <a:ext uri="{FF2B5EF4-FFF2-40B4-BE49-F238E27FC236}">
                <a16:creationId xmlns:a16="http://schemas.microsoft.com/office/drawing/2014/main" id="{3B7F1616-D1FF-13A3-8442-A6DA291B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706" y="1258120"/>
            <a:ext cx="891653" cy="2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99839A0-AE1F-6FD7-1982-F46EDC87CCC5}"/>
              </a:ext>
            </a:extLst>
          </p:cNvPr>
          <p:cNvSpPr txBox="1"/>
          <p:nvPr/>
        </p:nvSpPr>
        <p:spPr>
          <a:xfrm>
            <a:off x="906868" y="1135740"/>
            <a:ext cx="7045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183E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Parcerias Brasil: https://sep.mdr.gov.br/#/login</a:t>
            </a:r>
            <a:endParaRPr lang="pt-BR" sz="2400" dirty="0">
              <a:solidFill>
                <a:srgbClr val="183E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0B790EA-3422-DE2F-0D04-E2A6C9BC28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040"/>
          <a:stretch/>
        </p:blipFill>
        <p:spPr>
          <a:xfrm>
            <a:off x="553379" y="1560113"/>
            <a:ext cx="5679077" cy="328939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3AEE84B-23D3-3B68-2157-315B34F063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155" y="5000534"/>
            <a:ext cx="5122461" cy="163878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0434838-77DE-E04D-BF3A-9D864CCC5B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9396" y="2952465"/>
            <a:ext cx="1798130" cy="2459511"/>
          </a:xfrm>
          <a:prstGeom prst="rect">
            <a:avLst/>
          </a:prstGeom>
        </p:spPr>
      </p:pic>
      <p:sp>
        <p:nvSpPr>
          <p:cNvPr id="18" name="Seta: Curva para Baixo 17">
            <a:extLst>
              <a:ext uri="{FF2B5EF4-FFF2-40B4-BE49-F238E27FC236}">
                <a16:creationId xmlns:a16="http://schemas.microsoft.com/office/drawing/2014/main" id="{0A63F29E-C5FE-4268-D03D-2D0DEDC3138A}"/>
              </a:ext>
            </a:extLst>
          </p:cNvPr>
          <p:cNvSpPr/>
          <p:nvPr/>
        </p:nvSpPr>
        <p:spPr>
          <a:xfrm>
            <a:off x="9443588" y="1963930"/>
            <a:ext cx="1651380" cy="859560"/>
          </a:xfrm>
          <a:prstGeom prst="curved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476F804-FBB7-AADD-8B03-50F3992172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384" y="1744167"/>
            <a:ext cx="3757540" cy="4720106"/>
          </a:xfrm>
          <a:prstGeom prst="rect">
            <a:avLst/>
          </a:prstGeom>
        </p:spPr>
      </p:pic>
      <p:sp>
        <p:nvSpPr>
          <p:cNvPr id="20" name="Seta: Divisa 19">
            <a:extLst>
              <a:ext uri="{FF2B5EF4-FFF2-40B4-BE49-F238E27FC236}">
                <a16:creationId xmlns:a16="http://schemas.microsoft.com/office/drawing/2014/main" id="{C2EEABEB-DF41-3D5F-BB68-5747720274CD}"/>
              </a:ext>
            </a:extLst>
          </p:cNvPr>
          <p:cNvSpPr/>
          <p:nvPr/>
        </p:nvSpPr>
        <p:spPr>
          <a:xfrm flipH="1">
            <a:off x="5795749" y="5297887"/>
            <a:ext cx="600501" cy="1146412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86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200B667-5EEE-0767-B785-3B08E5F8B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4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455</Words>
  <Application>Microsoft Office PowerPoint</Application>
  <PresentationFormat>Widescreen</PresentationFormat>
  <Paragraphs>79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Wingdings</vt:lpstr>
      <vt:lpstr>Calibri Light</vt:lpstr>
      <vt:lpstr>Arial</vt:lpstr>
      <vt:lpstr>Calibri</vt:lpstr>
      <vt:lpstr>Arial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Matheus</dc:creator>
  <cp:lastModifiedBy>Denilson Campello dos Santos</cp:lastModifiedBy>
  <cp:revision>5</cp:revision>
  <dcterms:created xsi:type="dcterms:W3CDTF">2023-01-30T14:26:30Z</dcterms:created>
  <dcterms:modified xsi:type="dcterms:W3CDTF">2025-10-02T20:40:35Z</dcterms:modified>
</cp:coreProperties>
</file>