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586" r:id="rId2"/>
    <p:sldId id="304" r:id="rId3"/>
    <p:sldId id="607" r:id="rId4"/>
    <p:sldId id="620" r:id="rId5"/>
    <p:sldId id="622" r:id="rId6"/>
    <p:sldId id="624" r:id="rId7"/>
    <p:sldId id="625" r:id="rId8"/>
    <p:sldId id="621" r:id="rId9"/>
    <p:sldId id="623" r:id="rId10"/>
    <p:sldId id="626" r:id="rId11"/>
    <p:sldId id="629" r:id="rId12"/>
    <p:sldId id="630" r:id="rId13"/>
    <p:sldId id="632" r:id="rId14"/>
    <p:sldId id="631" r:id="rId15"/>
    <p:sldId id="634" r:id="rId16"/>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690" autoAdjust="0"/>
  </p:normalViewPr>
  <p:slideViewPr>
    <p:cSldViewPr snapToGrid="0">
      <p:cViewPr>
        <p:scale>
          <a:sx n="100" d="100"/>
          <a:sy n="100" d="100"/>
        </p:scale>
        <p:origin x="-514" y="-1205"/>
      </p:cViewPr>
      <p:guideLst/>
    </p:cSldViewPr>
  </p:slideViewPr>
  <p:notesTextViewPr>
    <p:cViewPr>
      <p:scale>
        <a:sx n="1" d="1"/>
        <a:sy n="1" d="1"/>
      </p:scale>
      <p:origin x="0" y="0"/>
    </p:cViewPr>
  </p:notesTextViewPr>
  <p:sorterViewPr>
    <p:cViewPr>
      <p:scale>
        <a:sx n="150" d="100"/>
        <a:sy n="150" d="100"/>
      </p:scale>
      <p:origin x="0" y="0"/>
    </p:cViewPr>
  </p:sorterViewPr>
  <p:notesViewPr>
    <p:cSldViewPr snapToGrid="0">
      <p:cViewPr varScale="1">
        <p:scale>
          <a:sx n="63" d="100"/>
          <a:sy n="63" d="100"/>
        </p:scale>
        <p:origin x="2280"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DD503637-E5AA-4BD9-8F59-777F003E1A5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F8A78E5E-0286-4EF4-9ADF-9486A6D97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3B2DBA-8802-4BD0-A536-5D45CBD54D21}" type="datetimeFigureOut">
              <a:rPr lang="pt-BR" smtClean="0"/>
              <a:t>07/10/2025</a:t>
            </a:fld>
            <a:endParaRPr lang="pt-BR"/>
          </a:p>
        </p:txBody>
      </p:sp>
      <p:sp>
        <p:nvSpPr>
          <p:cNvPr id="4" name="Espaço Reservado para Rodapé 3">
            <a:extLst>
              <a:ext uri="{FF2B5EF4-FFF2-40B4-BE49-F238E27FC236}">
                <a16:creationId xmlns:a16="http://schemas.microsoft.com/office/drawing/2014/main" id="{C73198F1-D029-49F9-972A-87DF8DFE9D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5" name="Espaço Reservado para Número de Slide 4">
            <a:extLst>
              <a:ext uri="{FF2B5EF4-FFF2-40B4-BE49-F238E27FC236}">
                <a16:creationId xmlns:a16="http://schemas.microsoft.com/office/drawing/2014/main" id="{1BFBFA17-E403-4086-BBB8-426DC63029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5039AB-F05D-48A2-98FD-AB890775BA88}" type="slidenum">
              <a:rPr lang="pt-BR" smtClean="0"/>
              <a:t>‹nº›</a:t>
            </a:fld>
            <a:endParaRPr lang="pt-BR"/>
          </a:p>
        </p:txBody>
      </p:sp>
    </p:spTree>
    <p:extLst>
      <p:ext uri="{BB962C8B-B14F-4D97-AF65-F5344CB8AC3E}">
        <p14:creationId xmlns:p14="http://schemas.microsoft.com/office/powerpoint/2010/main" val="30530560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222FF-5EA9-49A1-9342-AC8BD352C616}" type="datetimeFigureOut">
              <a:rPr lang="pt-BR" smtClean="0"/>
              <a:t>07/10/2025</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CEF98B-6359-4582-8113-BAF14DF92E71}" type="slidenum">
              <a:rPr lang="pt-BR" smtClean="0"/>
              <a:t>‹nº›</a:t>
            </a:fld>
            <a:endParaRPr lang="pt-BR"/>
          </a:p>
        </p:txBody>
      </p:sp>
    </p:spTree>
    <p:extLst>
      <p:ext uri="{BB962C8B-B14F-4D97-AF65-F5344CB8AC3E}">
        <p14:creationId xmlns:p14="http://schemas.microsoft.com/office/powerpoint/2010/main" val="195132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4D6100-1A6C-45A6-B2D6-C7ECE1E3953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3867F6C-D3A1-4AB1-A4C7-FC308C1BF1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06A2BDF1-EBB9-49DD-B08B-F2930889C18D}"/>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5" name="Espaço Reservado para Rodapé 4">
            <a:extLst>
              <a:ext uri="{FF2B5EF4-FFF2-40B4-BE49-F238E27FC236}">
                <a16:creationId xmlns:a16="http://schemas.microsoft.com/office/drawing/2014/main" id="{B0BB6E00-978B-478D-8492-3B7F82E48817}"/>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167BF94E-ABAF-40D6-AB80-9CF74CAAFF13}"/>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424425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095336-7B51-4CF1-AB82-B845169EEC57}"/>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71611D0-0649-4DFC-83FB-ED95654D4F8F}"/>
              </a:ext>
            </a:extLst>
          </p:cNvPr>
          <p:cNvSpPr>
            <a:spLocks noGrp="1"/>
          </p:cNvSpPr>
          <p:nvPr>
            <p:ph type="body" orient="vert" idx="1"/>
          </p:nvPr>
        </p:nvSpPr>
        <p:spPr>
          <a:xfrm>
            <a:off x="838200" y="1825625"/>
            <a:ext cx="10515600" cy="4351338"/>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3E26F34-0ED7-40EE-A850-5B5BAC786968}"/>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5" name="Espaço Reservado para Rodapé 4">
            <a:extLst>
              <a:ext uri="{FF2B5EF4-FFF2-40B4-BE49-F238E27FC236}">
                <a16:creationId xmlns:a16="http://schemas.microsoft.com/office/drawing/2014/main" id="{9066D253-B419-4B4F-AA81-5001C591F54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54001E91-72A1-4151-9AE2-3CA1B724F5B5}"/>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171403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67F3693-A4EA-4C93-8190-BF17A757D8AC}"/>
              </a:ext>
            </a:extLst>
          </p:cNvPr>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885B12C-261B-4882-A728-DA0167F26C07}"/>
              </a:ext>
            </a:extLst>
          </p:cNvPr>
          <p:cNvSpPr>
            <a:spLocks noGrp="1"/>
          </p:cNvSpPr>
          <p:nvPr>
            <p:ph type="body" orient="vert" idx="1"/>
          </p:nvPr>
        </p:nvSpPr>
        <p:spPr>
          <a:xfrm>
            <a:off x="838200" y="365125"/>
            <a:ext cx="7734300" cy="5811838"/>
          </a:xfrm>
          <a:prstGeom prst="rect">
            <a:avLst/>
          </a:prstGeo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2EA5C9-427D-409B-AA98-EB69562332F5}"/>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5" name="Espaço Reservado para Rodapé 4">
            <a:extLst>
              <a:ext uri="{FF2B5EF4-FFF2-40B4-BE49-F238E27FC236}">
                <a16:creationId xmlns:a16="http://schemas.microsoft.com/office/drawing/2014/main" id="{A664E478-D0A7-4852-B256-4F167CDA7515}"/>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B3B1C533-0122-4D30-B91E-D1B8220F4A7E}"/>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1254051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2"/>
        <p:cNvGrpSpPr/>
        <p:nvPr/>
      </p:nvGrpSpPr>
      <p:grpSpPr>
        <a:xfrm>
          <a:off x="0" y="0"/>
          <a:ext cx="0" cy="0"/>
          <a:chOff x="0" y="0"/>
          <a:chExt cx="0" cy="0"/>
        </a:xfrm>
      </p:grpSpPr>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pt-BR" smtClean="0"/>
              <a:pPr/>
              <a:t>‹nº›</a:t>
            </a:fld>
            <a:endParaRPr lang="pt-BR"/>
          </a:p>
        </p:txBody>
      </p:sp>
    </p:spTree>
    <p:extLst>
      <p:ext uri="{BB962C8B-B14F-4D97-AF65-F5344CB8AC3E}">
        <p14:creationId xmlns:p14="http://schemas.microsoft.com/office/powerpoint/2010/main" val="1718021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21318-73BE-4995-AF27-4EE036604F56}"/>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C7ADEBF-91DB-4A06-9220-AE1192EF023F}"/>
              </a:ext>
            </a:extLst>
          </p:cNvPr>
          <p:cNvSpPr>
            <a:spLocks noGrp="1"/>
          </p:cNvSpPr>
          <p:nvPr>
            <p:ph idx="1"/>
          </p:nvPr>
        </p:nvSpPr>
        <p:spPr>
          <a:xfrm>
            <a:off x="838200" y="1825625"/>
            <a:ext cx="10515600" cy="435133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99DF676-F178-43DD-8571-B6F79C76188F}"/>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5" name="Espaço Reservado para Rodapé 4">
            <a:extLst>
              <a:ext uri="{FF2B5EF4-FFF2-40B4-BE49-F238E27FC236}">
                <a16:creationId xmlns:a16="http://schemas.microsoft.com/office/drawing/2014/main" id="{3DDF9218-B461-4605-AA00-CA9D75DAC13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F8515F07-FA80-4982-B73C-B84EFECFDB69}"/>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48581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A667EE-977A-445B-AE1B-884A2A2BC8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26FB482-98C1-4825-A877-9706B47E4E4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88CD3C8B-AB4A-411F-B15C-7F52D6A4C6BD}"/>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5" name="Espaço Reservado para Rodapé 4">
            <a:extLst>
              <a:ext uri="{FF2B5EF4-FFF2-40B4-BE49-F238E27FC236}">
                <a16:creationId xmlns:a16="http://schemas.microsoft.com/office/drawing/2014/main" id="{076FE0C2-844D-4352-B46C-579512BCA936}"/>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id="{55910259-73CB-4ABC-88F9-18262BDEF1ED}"/>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4150325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99B8D5-0E67-47E8-BE50-6AEED5A0DE11}"/>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28ED4E8-ECE8-4547-9E7C-B384FEB04EA4}"/>
              </a:ext>
            </a:extLst>
          </p:cNvPr>
          <p:cNvSpPr>
            <a:spLocks noGrp="1"/>
          </p:cNvSpPr>
          <p:nvPr>
            <p:ph sz="half" idx="1"/>
          </p:nvPr>
        </p:nvSpPr>
        <p:spPr>
          <a:xfrm>
            <a:off x="838200" y="1825625"/>
            <a:ext cx="5181600" cy="435133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3B2FC98-83C5-4F79-9E8A-186FF6685012}"/>
              </a:ext>
            </a:extLst>
          </p:cNvPr>
          <p:cNvSpPr>
            <a:spLocks noGrp="1"/>
          </p:cNvSpPr>
          <p:nvPr>
            <p:ph sz="half" idx="2"/>
          </p:nvPr>
        </p:nvSpPr>
        <p:spPr>
          <a:xfrm>
            <a:off x="6172200" y="1825625"/>
            <a:ext cx="5181600" cy="435133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0D6C0B64-454C-4696-84C7-783C8DBF7E3D}"/>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6" name="Espaço Reservado para Rodapé 5">
            <a:extLst>
              <a:ext uri="{FF2B5EF4-FFF2-40B4-BE49-F238E27FC236}">
                <a16:creationId xmlns:a16="http://schemas.microsoft.com/office/drawing/2014/main" id="{E6FCE5B4-73BA-4CD9-AAEC-D765AF8D81EC}"/>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0EEDD784-B53E-4518-84EF-1762C0741841}"/>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202460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B55BC-5629-449A-8C84-3B99E014841F}"/>
              </a:ext>
            </a:extLst>
          </p:cNvPr>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134D30BE-9BAB-4058-BBD4-A54FA464C9E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5107F572-851E-43DF-8650-BACE68C3A5F7}"/>
              </a:ext>
            </a:extLst>
          </p:cNvPr>
          <p:cNvSpPr>
            <a:spLocks noGrp="1"/>
          </p:cNvSpPr>
          <p:nvPr>
            <p:ph sz="half" idx="2"/>
          </p:nvPr>
        </p:nvSpPr>
        <p:spPr>
          <a:xfrm>
            <a:off x="839788" y="2505075"/>
            <a:ext cx="5157787" cy="368458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2372288B-8B9F-49F9-B20E-62E37B8A4B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D9B748B-7731-4EC3-9931-160A1EB7443E}"/>
              </a:ext>
            </a:extLst>
          </p:cNvPr>
          <p:cNvSpPr>
            <a:spLocks noGrp="1"/>
          </p:cNvSpPr>
          <p:nvPr>
            <p:ph sz="quarter" idx="4"/>
          </p:nvPr>
        </p:nvSpPr>
        <p:spPr>
          <a:xfrm>
            <a:off x="6172200" y="2505075"/>
            <a:ext cx="5183188" cy="3684588"/>
          </a:xfrm>
          <a:prstGeom prst="rect">
            <a:avLst/>
          </a:prstGeo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066A63D2-110D-483A-9480-10E2E2E0F9B6}"/>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8" name="Espaço Reservado para Rodapé 7">
            <a:extLst>
              <a:ext uri="{FF2B5EF4-FFF2-40B4-BE49-F238E27FC236}">
                <a16:creationId xmlns:a16="http://schemas.microsoft.com/office/drawing/2014/main" id="{37FEA028-0E88-46B2-8A58-E802835A798B}"/>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id="{C7AD7EEF-073F-494E-A5CF-85638D185803}"/>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1454913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E9BF63-F0A3-4893-B13B-1F211E62AFF6}"/>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D66984B8-28E3-49DF-9E94-46FD5832ACA6}"/>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4" name="Espaço Reservado para Rodapé 3">
            <a:extLst>
              <a:ext uri="{FF2B5EF4-FFF2-40B4-BE49-F238E27FC236}">
                <a16:creationId xmlns:a16="http://schemas.microsoft.com/office/drawing/2014/main" id="{1597C85A-8DAC-4E0B-BEA0-9DA2FD2D1118}"/>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id="{F91F78A7-28C3-49E3-B8D8-6EDBF1B06018}"/>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4041748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5082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B04CD-6E6B-4908-8522-ED92A2066E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52199E4A-4401-41D7-B7C3-13D804C4C3E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C1F5F1A-820C-4DB0-ADDA-FE817C5A9A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DD975D5-29F0-4CF9-AAAA-38E0DD3429AB}"/>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6" name="Espaço Reservado para Rodapé 5">
            <a:extLst>
              <a:ext uri="{FF2B5EF4-FFF2-40B4-BE49-F238E27FC236}">
                <a16:creationId xmlns:a16="http://schemas.microsoft.com/office/drawing/2014/main" id="{D599A4C8-083D-425F-ABFF-127C04C194B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3801FD6F-AB70-49FD-8509-4C6FB63C2AE1}"/>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3497429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0A3CC-B804-422B-A62E-A56071FD6AA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084B62A-09F5-49D0-BF9E-16FAC49D25D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2874A6D8-9083-4F5D-B1CA-4CE06D9441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8FB4CC0-843E-4BF4-A7F4-6C39462B2380}"/>
              </a:ext>
            </a:extLst>
          </p:cNvPr>
          <p:cNvSpPr>
            <a:spLocks noGrp="1"/>
          </p:cNvSpPr>
          <p:nvPr>
            <p:ph type="dt" sz="half" idx="10"/>
          </p:nvPr>
        </p:nvSpPr>
        <p:spPr>
          <a:xfrm>
            <a:off x="838200" y="6356350"/>
            <a:ext cx="2743200" cy="365125"/>
          </a:xfrm>
          <a:prstGeom prst="rect">
            <a:avLst/>
          </a:prstGeom>
        </p:spPr>
        <p:txBody>
          <a:bodyPr/>
          <a:lstStyle/>
          <a:p>
            <a:fld id="{B4EC908A-79BE-4207-B962-A08C45346DD9}" type="datetimeFigureOut">
              <a:rPr lang="pt-BR" smtClean="0"/>
              <a:t>07/10/2025</a:t>
            </a:fld>
            <a:endParaRPr lang="pt-BR"/>
          </a:p>
        </p:txBody>
      </p:sp>
      <p:sp>
        <p:nvSpPr>
          <p:cNvPr id="6" name="Espaço Reservado para Rodapé 5">
            <a:extLst>
              <a:ext uri="{FF2B5EF4-FFF2-40B4-BE49-F238E27FC236}">
                <a16:creationId xmlns:a16="http://schemas.microsoft.com/office/drawing/2014/main" id="{447CFF96-349D-4762-B10A-BD93FDFBCBAF}"/>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id="{79CE469C-E64D-4DD5-A8C2-486750CA854C}"/>
              </a:ext>
            </a:extLst>
          </p:cNvPr>
          <p:cNvSpPr>
            <a:spLocks noGrp="1"/>
          </p:cNvSpPr>
          <p:nvPr>
            <p:ph type="sldNum" sz="quarter" idx="12"/>
          </p:nvPr>
        </p:nvSpPr>
        <p:spPr>
          <a:xfrm>
            <a:off x="8610600" y="6356350"/>
            <a:ext cx="2743200" cy="365125"/>
          </a:xfrm>
          <a:prstGeom prst="rect">
            <a:avLst/>
          </a:prstGeom>
        </p:spPr>
        <p:txBody>
          <a:bodyPr/>
          <a:lstStyle/>
          <a:p>
            <a:fld id="{A8C1AE06-8F3A-4D9D-8BC0-EB3CD8583A9A}" type="slidenum">
              <a:rPr lang="pt-BR" smtClean="0"/>
              <a:t>‹nº›</a:t>
            </a:fld>
            <a:endParaRPr lang="pt-BR"/>
          </a:p>
        </p:txBody>
      </p:sp>
    </p:spTree>
    <p:extLst>
      <p:ext uri="{BB962C8B-B14F-4D97-AF65-F5344CB8AC3E}">
        <p14:creationId xmlns:p14="http://schemas.microsoft.com/office/powerpoint/2010/main" val="155374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F7AA7465-07C7-8FB3-08A6-23C79291AF56}"/>
              </a:ext>
            </a:extLst>
          </p:cNvPr>
          <p:cNvSpPr/>
          <p:nvPr userDrawn="1"/>
        </p:nvSpPr>
        <p:spPr>
          <a:xfrm>
            <a:off x="0" y="0"/>
            <a:ext cx="12192000" cy="4762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Imagem 1" descr="Placa com letras pretas&#10;&#10;Descrição gerada automaticamente com confiança baixa">
            <a:extLst>
              <a:ext uri="{FF2B5EF4-FFF2-40B4-BE49-F238E27FC236}">
                <a16:creationId xmlns:a16="http://schemas.microsoft.com/office/drawing/2014/main" id="{1B2AA84A-8E7F-1F4F-5255-61D939E95328}"/>
              </a:ext>
            </a:extLst>
          </p:cNvPr>
          <p:cNvPicPr>
            <a:picLocks noChangeAspect="1"/>
          </p:cNvPicPr>
          <p:nvPr userDrawn="1"/>
        </p:nvPicPr>
        <p:blipFill>
          <a:blip r:embed="rId14"/>
          <a:stretch>
            <a:fillRect/>
          </a:stretch>
        </p:blipFill>
        <p:spPr>
          <a:xfrm>
            <a:off x="10742367" y="29465"/>
            <a:ext cx="1449633" cy="351535"/>
          </a:xfrm>
          <a:prstGeom prst="rect">
            <a:avLst/>
          </a:prstGeom>
        </p:spPr>
      </p:pic>
    </p:spTree>
    <p:extLst>
      <p:ext uri="{BB962C8B-B14F-4D97-AF65-F5344CB8AC3E}">
        <p14:creationId xmlns:p14="http://schemas.microsoft.com/office/powerpoint/2010/main" val="3954530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28.em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ixaDeTexto 7">
            <a:extLst>
              <a:ext uri="{FF2B5EF4-FFF2-40B4-BE49-F238E27FC236}">
                <a16:creationId xmlns:a16="http://schemas.microsoft.com/office/drawing/2014/main" id="{852A2252-CB9F-41B9-B04E-AA650FEF8D7B}"/>
              </a:ext>
            </a:extLst>
          </p:cNvPr>
          <p:cNvSpPr txBox="1"/>
          <p:nvPr/>
        </p:nvSpPr>
        <p:spPr>
          <a:xfrm>
            <a:off x="-24227" y="1720245"/>
            <a:ext cx="6272627" cy="584775"/>
          </a:xfrm>
          <a:prstGeom prst="rect">
            <a:avLst/>
          </a:prstGeom>
          <a:noFill/>
        </p:spPr>
        <p:txBody>
          <a:bodyPr wrap="square" rtlCol="0">
            <a:spAutoFit/>
          </a:bodyPr>
          <a:lstStyle/>
          <a:p>
            <a:pPr algn="ctr"/>
            <a:r>
              <a:rPr lang="pt-BR" sz="3200" b="1" dirty="0">
                <a:solidFill>
                  <a:srgbClr val="002060"/>
                </a:solidFill>
              </a:rPr>
              <a:t>Desafios da Drenagem Urbana </a:t>
            </a:r>
          </a:p>
        </p:txBody>
      </p:sp>
      <p:sp>
        <p:nvSpPr>
          <p:cNvPr id="16" name="CaixaDeTexto 15">
            <a:extLst>
              <a:ext uri="{FF2B5EF4-FFF2-40B4-BE49-F238E27FC236}">
                <a16:creationId xmlns:a16="http://schemas.microsoft.com/office/drawing/2014/main" id="{4D2C94E3-AE4A-451F-BE2C-6E9CF2012DE3}"/>
              </a:ext>
            </a:extLst>
          </p:cNvPr>
          <p:cNvSpPr txBox="1"/>
          <p:nvPr/>
        </p:nvSpPr>
        <p:spPr>
          <a:xfrm>
            <a:off x="-24227" y="3250552"/>
            <a:ext cx="6272628" cy="769441"/>
          </a:xfrm>
          <a:prstGeom prst="rect">
            <a:avLst/>
          </a:prstGeom>
          <a:noFill/>
        </p:spPr>
        <p:txBody>
          <a:bodyPr wrap="square" rtlCol="0">
            <a:spAutoFit/>
          </a:bodyPr>
          <a:lstStyle/>
          <a:p>
            <a:pPr algn="ctr"/>
            <a:r>
              <a:rPr lang="pt-BR" sz="2400" b="1" dirty="0">
                <a:solidFill>
                  <a:srgbClr val="002060"/>
                </a:solidFill>
                <a:latin typeface="Arial Narrow" panose="020B0606020202030204" pitchFamily="34" charset="0"/>
              </a:rPr>
              <a:t>Isaac Volschan Jr.</a:t>
            </a:r>
          </a:p>
          <a:p>
            <a:pPr algn="ctr"/>
            <a:r>
              <a:rPr lang="pt-BR" sz="2000" b="1" dirty="0">
                <a:solidFill>
                  <a:srgbClr val="002060"/>
                </a:solidFill>
                <a:latin typeface="Arial Narrow" panose="020B0606020202030204" pitchFamily="34" charset="0"/>
              </a:rPr>
              <a:t>Aquacon Consultoria e Projetos de Engenharia</a:t>
            </a:r>
            <a:endParaRPr lang="pt-BR" sz="2400" b="1" dirty="0">
              <a:solidFill>
                <a:srgbClr val="002060"/>
              </a:solidFill>
              <a:latin typeface="Arial Narrow" panose="020B0606020202030204" pitchFamily="34" charset="0"/>
            </a:endParaRPr>
          </a:p>
        </p:txBody>
      </p:sp>
      <p:pic>
        <p:nvPicPr>
          <p:cNvPr id="3" name="Picture 2" descr="Normas da ABNT: quais as principais, formatação - Brasil Escola">
            <a:extLst>
              <a:ext uri="{FF2B5EF4-FFF2-40B4-BE49-F238E27FC236}">
                <a16:creationId xmlns:a16="http://schemas.microsoft.com/office/drawing/2014/main" id="{F2C7487A-A14E-902C-C40B-42F846F2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563" y="5808753"/>
            <a:ext cx="1705487" cy="72879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descr="Placa com letras pretas&#10;&#10;Descrição gerada automaticamente com confiança baixa">
            <a:extLst>
              <a:ext uri="{FF2B5EF4-FFF2-40B4-BE49-F238E27FC236}">
                <a16:creationId xmlns:a16="http://schemas.microsoft.com/office/drawing/2014/main" id="{67F3D93B-6A14-CFD1-E1FD-85B0377C9675}"/>
              </a:ext>
            </a:extLst>
          </p:cNvPr>
          <p:cNvPicPr>
            <a:picLocks noChangeAspect="1"/>
          </p:cNvPicPr>
          <p:nvPr/>
        </p:nvPicPr>
        <p:blipFill>
          <a:blip r:embed="rId3"/>
          <a:stretch>
            <a:fillRect/>
          </a:stretch>
        </p:blipFill>
        <p:spPr>
          <a:xfrm>
            <a:off x="1986510" y="4051237"/>
            <a:ext cx="2128180" cy="516082"/>
          </a:xfrm>
          <a:prstGeom prst="rect">
            <a:avLst/>
          </a:prstGeom>
        </p:spPr>
      </p:pic>
      <p:sp>
        <p:nvSpPr>
          <p:cNvPr id="6" name="CaixaDeTexto 5">
            <a:extLst>
              <a:ext uri="{FF2B5EF4-FFF2-40B4-BE49-F238E27FC236}">
                <a16:creationId xmlns:a16="http://schemas.microsoft.com/office/drawing/2014/main" id="{F0858B86-3610-81CB-EA2B-F8AB3B58993D}"/>
              </a:ext>
            </a:extLst>
          </p:cNvPr>
          <p:cNvSpPr txBox="1"/>
          <p:nvPr/>
        </p:nvSpPr>
        <p:spPr>
          <a:xfrm>
            <a:off x="91440" y="517208"/>
            <a:ext cx="6248400" cy="830997"/>
          </a:xfrm>
          <a:prstGeom prst="rect">
            <a:avLst/>
          </a:prstGeom>
          <a:noFill/>
        </p:spPr>
        <p:txBody>
          <a:bodyPr wrap="square" rtlCol="0">
            <a:spAutoFit/>
          </a:bodyPr>
          <a:lstStyle>
            <a:defPPr>
              <a:defRPr lang="pt-BR"/>
            </a:defPPr>
            <a:lvl1pPr algn="ctr">
              <a:defRPr sz="3200" b="1">
                <a:solidFill>
                  <a:srgbClr val="002060"/>
                </a:solidFill>
              </a:defRPr>
            </a:lvl1pPr>
          </a:lstStyle>
          <a:p>
            <a:r>
              <a:rPr lang="pt-BR" sz="2400" dirty="0">
                <a:latin typeface="Arial Nova Cond Light" panose="020F0502020204030204" pitchFamily="34" charset="0"/>
              </a:rPr>
              <a:t>CIRS BÚZIOS 2025</a:t>
            </a:r>
          </a:p>
          <a:p>
            <a:r>
              <a:rPr lang="pt-BR" sz="2400" dirty="0">
                <a:latin typeface="Arial Nova Cond Light" panose="020F0502020204030204" pitchFamily="34" charset="0"/>
              </a:rPr>
              <a:t>2° Congresso Internacional de Resíduos e Saneamento</a:t>
            </a:r>
          </a:p>
        </p:txBody>
      </p:sp>
      <p:sp>
        <p:nvSpPr>
          <p:cNvPr id="7" name="CaixaDeTexto 6">
            <a:extLst>
              <a:ext uri="{FF2B5EF4-FFF2-40B4-BE49-F238E27FC236}">
                <a16:creationId xmlns:a16="http://schemas.microsoft.com/office/drawing/2014/main" id="{8515C0A3-93B7-6CA7-06AE-480E142C6A7B}"/>
              </a:ext>
            </a:extLst>
          </p:cNvPr>
          <p:cNvSpPr txBox="1"/>
          <p:nvPr/>
        </p:nvSpPr>
        <p:spPr>
          <a:xfrm>
            <a:off x="0" y="5365369"/>
            <a:ext cx="5812887" cy="400110"/>
          </a:xfrm>
          <a:prstGeom prst="rect">
            <a:avLst/>
          </a:prstGeom>
          <a:noFill/>
        </p:spPr>
        <p:txBody>
          <a:bodyPr wrap="square" rtlCol="0">
            <a:spAutoFit/>
          </a:bodyPr>
          <a:lstStyle>
            <a:defPPr>
              <a:defRPr lang="pt-BR"/>
            </a:defPPr>
            <a:lvl1pPr algn="ctr">
              <a:defRPr sz="2400" b="1">
                <a:solidFill>
                  <a:srgbClr val="002060"/>
                </a:solidFill>
                <a:latin typeface="Arial Narrow" panose="020B0606020202030204" pitchFamily="34" charset="0"/>
              </a:defRPr>
            </a:lvl1pPr>
          </a:lstStyle>
          <a:p>
            <a:r>
              <a:rPr lang="pt-BR" sz="2000" dirty="0"/>
              <a:t>Coordenador do GT-CTS_CB-177 ABNT</a:t>
            </a:r>
          </a:p>
        </p:txBody>
      </p:sp>
      <p:pic>
        <p:nvPicPr>
          <p:cNvPr id="4" name="Imagem 3">
            <a:extLst>
              <a:ext uri="{FF2B5EF4-FFF2-40B4-BE49-F238E27FC236}">
                <a16:creationId xmlns:a16="http://schemas.microsoft.com/office/drawing/2014/main" id="{794497F2-3BDE-AF13-C304-73DF2886FC3C}"/>
              </a:ext>
            </a:extLst>
          </p:cNvPr>
          <p:cNvPicPr>
            <a:picLocks noChangeAspect="1"/>
          </p:cNvPicPr>
          <p:nvPr/>
        </p:nvPicPr>
        <p:blipFill>
          <a:blip r:embed="rId4"/>
          <a:stretch>
            <a:fillRect/>
          </a:stretch>
        </p:blipFill>
        <p:spPr>
          <a:xfrm>
            <a:off x="6400497" y="1100347"/>
            <a:ext cx="5663632" cy="5177955"/>
          </a:xfrm>
          <a:prstGeom prst="rect">
            <a:avLst/>
          </a:prstGeom>
        </p:spPr>
      </p:pic>
    </p:spTree>
    <p:extLst>
      <p:ext uri="{BB962C8B-B14F-4D97-AF65-F5344CB8AC3E}">
        <p14:creationId xmlns:p14="http://schemas.microsoft.com/office/powerpoint/2010/main" val="4003023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34CB9D3C-F544-6C1A-E9DA-61A6F876D4E3}"/>
              </a:ext>
            </a:extLst>
          </p:cNvPr>
          <p:cNvSpPr txBox="1"/>
          <p:nvPr/>
        </p:nvSpPr>
        <p:spPr>
          <a:xfrm>
            <a:off x="1722120" y="-44091"/>
            <a:ext cx="8747760" cy="523220"/>
          </a:xfrm>
          <a:prstGeom prst="rect">
            <a:avLst/>
          </a:prstGeom>
          <a:noFill/>
        </p:spPr>
        <p:txBody>
          <a:bodyPr wrap="square" rtlCol="0">
            <a:spAutoFit/>
          </a:bodyPr>
          <a:lstStyle/>
          <a:p>
            <a:pPr algn="ctr"/>
            <a:r>
              <a:rPr lang="pt-BR" sz="2800" b="1" dirty="0">
                <a:latin typeface="Arial Nova Cond Light" panose="020B0306020202020204" pitchFamily="34" charset="0"/>
              </a:rPr>
              <a:t>Aplicabilidade</a:t>
            </a:r>
          </a:p>
        </p:txBody>
      </p:sp>
      <p:sp>
        <p:nvSpPr>
          <p:cNvPr id="3" name="CaixaDeTexto 2">
            <a:extLst>
              <a:ext uri="{FF2B5EF4-FFF2-40B4-BE49-F238E27FC236}">
                <a16:creationId xmlns:a16="http://schemas.microsoft.com/office/drawing/2014/main" id="{51D73E8C-C022-1530-899C-0CCE4980F65D}"/>
              </a:ext>
            </a:extLst>
          </p:cNvPr>
          <p:cNvSpPr txBox="1"/>
          <p:nvPr/>
        </p:nvSpPr>
        <p:spPr>
          <a:xfrm>
            <a:off x="3594107" y="761949"/>
            <a:ext cx="8138160" cy="5878532"/>
          </a:xfrm>
          <a:prstGeom prst="rect">
            <a:avLst/>
          </a:prstGeom>
          <a:solidFill>
            <a:schemeClr val="bg1">
              <a:lumMod val="85000"/>
            </a:schemeClr>
          </a:solidFill>
        </p:spPr>
        <p:txBody>
          <a:bodyPr wrap="square">
            <a:spAutoFit/>
          </a:bodyPr>
          <a:lstStyle/>
          <a:p>
            <a:pPr marL="2057400" lvl="0" algn="just">
              <a:buSzPts val="1100"/>
              <a:tabLst>
                <a:tab pos="2062163" algn="l"/>
              </a:tabLst>
            </a:pPr>
            <a:endParaRPr lang="pt-BR" dirty="0">
              <a:effectLst/>
              <a:latin typeface="Arial Narrow" panose="020B0606020202030204" pitchFamily="34" charset="0"/>
              <a:ea typeface="MS Mincho" panose="02020609040205080304" pitchFamily="49" charset="-128"/>
              <a:cs typeface="Times New Roman" panose="02020603050405020304" pitchFamily="18" charset="0"/>
            </a:endParaRPr>
          </a:p>
          <a:p>
            <a:pPr marL="2057400" lvl="0" algn="just">
              <a:spcAft>
                <a:spcPts val="1200"/>
              </a:spcAft>
              <a:buSzPts val="1100"/>
              <a:tabLst>
                <a:tab pos="2062163" algn="l"/>
              </a:tabLst>
            </a:pPr>
            <a:r>
              <a:rPr lang="pt-BR" dirty="0">
                <a:effectLst/>
                <a:latin typeface="Arial Narrow" panose="020B0606020202030204" pitchFamily="34" charset="0"/>
                <a:ea typeface="MS Mincho" panose="02020609040205080304" pitchFamily="49" charset="-128"/>
                <a:cs typeface="Times New Roman" panose="02020603050405020304" pitchFamily="18" charset="0"/>
              </a:rPr>
              <a:t>bacias urbanas cobertas </a:t>
            </a:r>
            <a:r>
              <a:rPr lang="pt-BR" b="1" dirty="0">
                <a:effectLst/>
                <a:latin typeface="Arial Narrow" panose="020B0606020202030204" pitchFamily="34" charset="0"/>
                <a:ea typeface="MS Mincho" panose="02020609040205080304" pitchFamily="49" charset="-128"/>
                <a:cs typeface="Times New Roman" panose="02020603050405020304" pitchFamily="18" charset="0"/>
              </a:rPr>
              <a:t>integralmente</a:t>
            </a:r>
            <a:r>
              <a:rPr lang="pt-BR" dirty="0">
                <a:effectLst/>
                <a:latin typeface="Arial Narrow" panose="020B0606020202030204" pitchFamily="34" charset="0"/>
                <a:ea typeface="MS Mincho" panose="02020609040205080304" pitchFamily="49" charset="-128"/>
                <a:cs typeface="Times New Roman" panose="02020603050405020304" pitchFamily="18" charset="0"/>
              </a:rPr>
              <a:t> por sistema separador absoluto, mas sujeitas à presença de águas residuárias em elementos do sistema de drenagem pluvial urbana;</a:t>
            </a:r>
          </a:p>
          <a:p>
            <a:pPr marL="342900" lvl="0" indent="-342900" algn="just">
              <a:spcAft>
                <a:spcPts val="1200"/>
              </a:spcAft>
              <a:buSzPts val="1100"/>
              <a:buFont typeface="Arial" panose="020B0604020202020204" pitchFamily="34" charset="0"/>
              <a:buAutoNum type="alphaLcParenR"/>
              <a:tabLst>
                <a:tab pos="288290" algn="l"/>
              </a:tabLst>
            </a:pPr>
            <a:endParaRPr lang="pt-BR" dirty="0">
              <a:effectLst/>
              <a:latin typeface="Arial Narrow" panose="020B0606020202030204" pitchFamily="34" charset="0"/>
              <a:ea typeface="MS Mincho" panose="02020609040205080304" pitchFamily="49" charset="-128"/>
              <a:cs typeface="Times New Roman" panose="02020603050405020304" pitchFamily="18" charset="0"/>
            </a:endParaRPr>
          </a:p>
          <a:p>
            <a:pPr marL="803275" lvl="0" algn="just">
              <a:spcAft>
                <a:spcPts val="1200"/>
              </a:spcAft>
              <a:buSzPts val="1100"/>
              <a:tabLst>
                <a:tab pos="288290" algn="l"/>
              </a:tabLst>
            </a:pPr>
            <a:r>
              <a:rPr lang="pt-BR" dirty="0">
                <a:effectLst/>
                <a:latin typeface="Arial Narrow" panose="020B0606020202030204" pitchFamily="34" charset="0"/>
                <a:ea typeface="MS Mincho" panose="02020609040205080304" pitchFamily="49" charset="-128"/>
                <a:cs typeface="Times New Roman" panose="02020603050405020304" pitchFamily="18" charset="0"/>
              </a:rPr>
              <a:t>bacias</a:t>
            </a:r>
            <a:r>
              <a:rPr lang="pt-BR" dirty="0">
                <a:latin typeface="Arial Narrow" panose="020B0606020202030204" pitchFamily="34" charset="0"/>
                <a:ea typeface="MS Mincho" panose="02020609040205080304" pitchFamily="49" charset="-128"/>
                <a:cs typeface="Times New Roman" panose="02020603050405020304" pitchFamily="18" charset="0"/>
              </a:rPr>
              <a:t> </a:t>
            </a:r>
            <a:r>
              <a:rPr lang="pt-BR" dirty="0">
                <a:effectLst/>
                <a:latin typeface="Arial Narrow" panose="020B0606020202030204" pitchFamily="34" charset="0"/>
                <a:ea typeface="MS Mincho" panose="02020609040205080304" pitchFamily="49" charset="-128"/>
                <a:cs typeface="Times New Roman" panose="02020603050405020304" pitchFamily="18" charset="0"/>
              </a:rPr>
              <a:t>urbanas cobertas </a:t>
            </a:r>
            <a:r>
              <a:rPr lang="pt-BR" b="1" dirty="0">
                <a:effectLst/>
                <a:latin typeface="Arial Narrow" panose="020B0606020202030204" pitchFamily="34" charset="0"/>
                <a:ea typeface="MS Mincho" panose="02020609040205080304" pitchFamily="49" charset="-128"/>
                <a:cs typeface="Times New Roman" panose="02020603050405020304" pitchFamily="18" charset="0"/>
              </a:rPr>
              <a:t>parcialmente</a:t>
            </a:r>
            <a:r>
              <a:rPr lang="pt-BR" dirty="0">
                <a:effectLst/>
                <a:latin typeface="Arial Narrow" panose="020B0606020202030204" pitchFamily="34" charset="0"/>
                <a:ea typeface="MS Mincho" panose="02020609040205080304" pitchFamily="49" charset="-128"/>
                <a:cs typeface="Times New Roman" panose="02020603050405020304" pitchFamily="18" charset="0"/>
              </a:rPr>
              <a:t> por sistema separador absoluto, mas que, consequentemente, também utilizem os elementos do sistema de drenagem pluvial urbana para o afastamento e a coleta de esgoto;</a:t>
            </a:r>
          </a:p>
          <a:p>
            <a:pPr marL="803275" lvl="0" algn="just">
              <a:spcAft>
                <a:spcPts val="1200"/>
              </a:spcAft>
              <a:buSzPts val="1100"/>
              <a:tabLst>
                <a:tab pos="288290" algn="l"/>
              </a:tabLst>
            </a:pPr>
            <a:r>
              <a:rPr lang="pt-BR" dirty="0">
                <a:effectLst/>
                <a:latin typeface="Arial Narrow" panose="020B0606020202030204" pitchFamily="34" charset="0"/>
                <a:ea typeface="MS Mincho" panose="02020609040205080304" pitchFamily="49" charset="-128"/>
                <a:cs typeface="Times New Roman" panose="02020603050405020304" pitchFamily="18" charset="0"/>
              </a:rPr>
              <a:t>bacias urbanas integralmente </a:t>
            </a:r>
            <a:r>
              <a:rPr lang="pt-BR" b="1" dirty="0">
                <a:effectLst/>
                <a:latin typeface="Arial Narrow" panose="020B0606020202030204" pitchFamily="34" charset="0"/>
                <a:ea typeface="MS Mincho" panose="02020609040205080304" pitchFamily="49" charset="-128"/>
                <a:cs typeface="Times New Roman" panose="02020603050405020304" pitchFamily="18" charset="0"/>
              </a:rPr>
              <a:t>descobertas</a:t>
            </a:r>
            <a:r>
              <a:rPr lang="pt-BR" dirty="0">
                <a:effectLst/>
                <a:latin typeface="Arial Narrow" panose="020B0606020202030204" pitchFamily="34" charset="0"/>
                <a:ea typeface="MS Mincho" panose="02020609040205080304" pitchFamily="49" charset="-128"/>
                <a:cs typeface="Times New Roman" panose="02020603050405020304" pitchFamily="18" charset="0"/>
              </a:rPr>
              <a:t> por sistema separador absoluto e que, consequentemente, utilizem os elementos do sistema de drenagem pluvial urbana para o afastamento e a coleta de esgoto;</a:t>
            </a:r>
          </a:p>
          <a:p>
            <a:pPr lvl="3" algn="just">
              <a:spcAft>
                <a:spcPts val="1800"/>
              </a:spcAft>
              <a:buSzPts val="1100"/>
              <a:tabLst>
                <a:tab pos="288290" algn="l"/>
              </a:tabLst>
            </a:pPr>
            <a:endParaRPr lang="pt-BR" sz="1000" dirty="0">
              <a:effectLst/>
              <a:latin typeface="Arial Narrow" panose="020B0606020202030204" pitchFamily="34" charset="0"/>
              <a:ea typeface="MS Mincho" panose="02020609040205080304" pitchFamily="49" charset="-128"/>
              <a:cs typeface="Times New Roman" panose="02020603050405020304" pitchFamily="18" charset="0"/>
            </a:endParaRPr>
          </a:p>
          <a:p>
            <a:pPr lvl="3" algn="just">
              <a:spcAft>
                <a:spcPts val="1200"/>
              </a:spcAft>
              <a:buSzPts val="1100"/>
              <a:tabLst>
                <a:tab pos="288290" algn="l"/>
              </a:tabLst>
            </a:pPr>
            <a:r>
              <a:rPr lang="pt-BR" dirty="0">
                <a:effectLst/>
                <a:latin typeface="Arial Narrow" panose="020B0606020202030204" pitchFamily="34" charset="0"/>
                <a:ea typeface="MS Mincho" panose="02020609040205080304" pitchFamily="49" charset="-128"/>
                <a:cs typeface="Times New Roman" panose="02020603050405020304" pitchFamily="18" charset="0"/>
              </a:rPr>
              <a:t>bacias urbanas cujo padrão construtivo das habitações e forma de ocupação do solo </a:t>
            </a:r>
            <a:r>
              <a:rPr lang="pt-BR" b="1" dirty="0">
                <a:effectLst/>
                <a:latin typeface="Arial Narrow" panose="020B0606020202030204" pitchFamily="34" charset="0"/>
                <a:ea typeface="MS Mincho" panose="02020609040205080304" pitchFamily="49" charset="-128"/>
                <a:cs typeface="Times New Roman" panose="02020603050405020304" pitchFamily="18" charset="0"/>
              </a:rPr>
              <a:t>inviabilizem</a:t>
            </a:r>
            <a:r>
              <a:rPr lang="pt-BR" dirty="0">
                <a:effectLst/>
                <a:latin typeface="Arial Narrow" panose="020B0606020202030204" pitchFamily="34" charset="0"/>
                <a:ea typeface="MS Mincho" panose="02020609040205080304" pitchFamily="49" charset="-128"/>
                <a:cs typeface="Times New Roman" panose="02020603050405020304" pitchFamily="18" charset="0"/>
              </a:rPr>
              <a:t> a implantação e a manutenção do sistema separador absoluto... ocupadas por aglomerações subnormais ou edificações implantadas em fundos de vale, com soleira em cota negativa, ou em condições de ocupação do solo que desrespeitem as características sanitárias da bacia e as respectivas faixas marginais de proteção ... </a:t>
            </a:r>
          </a:p>
        </p:txBody>
      </p:sp>
      <p:pic>
        <p:nvPicPr>
          <p:cNvPr id="4" name="Imagem 3">
            <a:extLst>
              <a:ext uri="{FF2B5EF4-FFF2-40B4-BE49-F238E27FC236}">
                <a16:creationId xmlns:a16="http://schemas.microsoft.com/office/drawing/2014/main" id="{915B890C-9F0B-B6AF-24C4-80FF19ED9B35}"/>
              </a:ext>
            </a:extLst>
          </p:cNvPr>
          <p:cNvPicPr>
            <a:picLocks noChangeAspect="1"/>
          </p:cNvPicPr>
          <p:nvPr/>
        </p:nvPicPr>
        <p:blipFill>
          <a:blip r:embed="rId2"/>
          <a:srcRect l="1799" t="10926" r="1246" b="48083"/>
          <a:stretch>
            <a:fillRect/>
          </a:stretch>
        </p:blipFill>
        <p:spPr>
          <a:xfrm>
            <a:off x="228600" y="863549"/>
            <a:ext cx="5357878" cy="1274180"/>
          </a:xfrm>
          <a:prstGeom prst="rect">
            <a:avLst/>
          </a:prstGeom>
          <a:ln>
            <a:solidFill>
              <a:schemeClr val="bg2">
                <a:lumMod val="10000"/>
              </a:schemeClr>
            </a:solidFill>
          </a:ln>
        </p:spPr>
      </p:pic>
      <p:pic>
        <p:nvPicPr>
          <p:cNvPr id="5" name="Imagem 4">
            <a:extLst>
              <a:ext uri="{FF2B5EF4-FFF2-40B4-BE49-F238E27FC236}">
                <a16:creationId xmlns:a16="http://schemas.microsoft.com/office/drawing/2014/main" id="{C9751B64-E4E2-F18B-0BD8-C1D2EA4BBE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430" y="2545570"/>
            <a:ext cx="3503037" cy="1766859"/>
          </a:xfrm>
          <a:prstGeom prst="rect">
            <a:avLst/>
          </a:prstGeom>
          <a:ln>
            <a:solidFill>
              <a:schemeClr val="tx1"/>
            </a:solidFill>
          </a:ln>
        </p:spPr>
      </p:pic>
      <p:pic>
        <p:nvPicPr>
          <p:cNvPr id="6" name="Picture 8" descr="O Estado Preocupante do Saneamento no Rio de Janeiro - RioOnWatch">
            <a:extLst>
              <a:ext uri="{FF2B5EF4-FFF2-40B4-BE49-F238E27FC236}">
                <a16:creationId xmlns:a16="http://schemas.microsoft.com/office/drawing/2014/main" id="{2A8EBDFA-5D19-A725-BB3F-7D8C49015A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9333" y="4787661"/>
            <a:ext cx="2669547" cy="17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345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ângulo 17">
            <a:extLst>
              <a:ext uri="{FF2B5EF4-FFF2-40B4-BE49-F238E27FC236}">
                <a16:creationId xmlns:a16="http://schemas.microsoft.com/office/drawing/2014/main" id="{DCA86BF9-9AAF-2903-4759-DDFECD8D0156}"/>
              </a:ext>
            </a:extLst>
          </p:cNvPr>
          <p:cNvSpPr/>
          <p:nvPr/>
        </p:nvSpPr>
        <p:spPr>
          <a:xfrm>
            <a:off x="7111" y="3412186"/>
            <a:ext cx="12192000" cy="4762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1" name="Imagem 30">
            <a:extLst>
              <a:ext uri="{FF2B5EF4-FFF2-40B4-BE49-F238E27FC236}">
                <a16:creationId xmlns:a16="http://schemas.microsoft.com/office/drawing/2014/main" id="{35406FD6-03BC-4648-FD44-9498EEF3EAAB}"/>
              </a:ext>
            </a:extLst>
          </p:cNvPr>
          <p:cNvPicPr>
            <a:picLocks noChangeAspect="1"/>
          </p:cNvPicPr>
          <p:nvPr/>
        </p:nvPicPr>
        <p:blipFill>
          <a:blip r:embed="rId2"/>
          <a:stretch>
            <a:fillRect/>
          </a:stretch>
        </p:blipFill>
        <p:spPr>
          <a:xfrm>
            <a:off x="206266" y="1259975"/>
            <a:ext cx="5446949" cy="1945734"/>
          </a:xfrm>
          <a:prstGeom prst="rect">
            <a:avLst/>
          </a:prstGeom>
        </p:spPr>
      </p:pic>
      <p:sp>
        <p:nvSpPr>
          <p:cNvPr id="32" name="CaixaDeTexto 31">
            <a:extLst>
              <a:ext uri="{FF2B5EF4-FFF2-40B4-BE49-F238E27FC236}">
                <a16:creationId xmlns:a16="http://schemas.microsoft.com/office/drawing/2014/main" id="{6A2E59CA-C2A1-02B0-5614-678EE09878C2}"/>
              </a:ext>
            </a:extLst>
          </p:cNvPr>
          <p:cNvSpPr txBox="1"/>
          <p:nvPr/>
        </p:nvSpPr>
        <p:spPr>
          <a:xfrm>
            <a:off x="0" y="-4465"/>
            <a:ext cx="6095999" cy="446276"/>
          </a:xfrm>
          <a:prstGeom prst="rect">
            <a:avLst/>
          </a:prstGeom>
          <a:noFill/>
        </p:spPr>
        <p:txBody>
          <a:bodyPr wrap="square">
            <a:spAutoFit/>
          </a:bodyPr>
          <a:lstStyle/>
          <a:p>
            <a:pPr algn="ctr"/>
            <a:r>
              <a:rPr lang="pt-BR" sz="2300" b="1" dirty="0">
                <a:effectLst/>
                <a:latin typeface="Arial Nova Cond Light" panose="020B0306020202020204" pitchFamily="34" charset="0"/>
                <a:ea typeface="Times New Roman" panose="02020603050405020304" pitchFamily="18" charset="0"/>
                <a:cs typeface="Times New Roman" panose="02020603050405020304" pitchFamily="18" charset="0"/>
              </a:rPr>
              <a:t>Finalidade e justificativa de implantação e local previsto </a:t>
            </a:r>
            <a:endParaRPr lang="pt-BR" sz="2300" b="1" dirty="0">
              <a:latin typeface="Arial Nova Cond Light" panose="020B0306020202020204" pitchFamily="34" charset="0"/>
            </a:endParaRPr>
          </a:p>
        </p:txBody>
      </p:sp>
      <p:sp>
        <p:nvSpPr>
          <p:cNvPr id="34" name="CaixaDeTexto 33">
            <a:extLst>
              <a:ext uri="{FF2B5EF4-FFF2-40B4-BE49-F238E27FC236}">
                <a16:creationId xmlns:a16="http://schemas.microsoft.com/office/drawing/2014/main" id="{6EFC267F-CF38-54BA-839D-DBC6ED065C0A}"/>
              </a:ext>
            </a:extLst>
          </p:cNvPr>
          <p:cNvSpPr txBox="1"/>
          <p:nvPr/>
        </p:nvSpPr>
        <p:spPr>
          <a:xfrm>
            <a:off x="6322480" y="-4879"/>
            <a:ext cx="5726000" cy="461665"/>
          </a:xfrm>
          <a:prstGeom prst="rect">
            <a:avLst/>
          </a:prstGeom>
          <a:noFill/>
        </p:spPr>
        <p:txBody>
          <a:bodyPr wrap="square">
            <a:spAutoFit/>
          </a:bodyPr>
          <a:lstStyle>
            <a:defPPr>
              <a:defRPr lang="pt-BR"/>
            </a:defPPr>
            <a:lvl1pPr>
              <a:defRPr>
                <a:effectLst/>
                <a:latin typeface="Arial" panose="020B0604020202020204" pitchFamily="34" charset="0"/>
                <a:ea typeface="Times New Roman" panose="02020603050405020304" pitchFamily="18" charset="0"/>
                <a:cs typeface="Times New Roman" panose="02020603050405020304" pitchFamily="18" charset="0"/>
              </a:defRPr>
            </a:lvl1pPr>
          </a:lstStyle>
          <a:p>
            <a:pPr marL="0" lvl="1" algn="ctr"/>
            <a:r>
              <a:rPr lang="pt-BR" sz="2400" b="1" dirty="0">
                <a:latin typeface="Arial Nova Cond Light" panose="020B0306020202020204" pitchFamily="34" charset="0"/>
              </a:rPr>
              <a:t>Modelo a ser adotado</a:t>
            </a:r>
          </a:p>
        </p:txBody>
      </p:sp>
      <p:pic>
        <p:nvPicPr>
          <p:cNvPr id="1026" name="Image 5">
            <a:extLst>
              <a:ext uri="{FF2B5EF4-FFF2-40B4-BE49-F238E27FC236}">
                <a16:creationId xmlns:a16="http://schemas.microsoft.com/office/drawing/2014/main" id="{7A861911-0E46-8CB1-A032-B3654EBC519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8351" y="780305"/>
            <a:ext cx="2820912" cy="1797151"/>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m 1">
            <a:extLst>
              <a:ext uri="{FF2B5EF4-FFF2-40B4-BE49-F238E27FC236}">
                <a16:creationId xmlns:a16="http://schemas.microsoft.com/office/drawing/2014/main" id="{27E63C9A-0644-887B-D266-CDB6F9466D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2419" y="780305"/>
            <a:ext cx="2849676" cy="1846762"/>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
            <a:extLst>
              <a:ext uri="{FF2B5EF4-FFF2-40B4-BE49-F238E27FC236}">
                <a16:creationId xmlns:a16="http://schemas.microsoft.com/office/drawing/2014/main" id="{571A2B1A-42AA-4AB8-8FF3-7BABD050A8F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6" name="Rectangle 4">
            <a:extLst>
              <a:ext uri="{FF2B5EF4-FFF2-40B4-BE49-F238E27FC236}">
                <a16:creationId xmlns:a16="http://schemas.microsoft.com/office/drawing/2014/main" id="{FAB6D13A-3603-7AC3-625A-B7232DFC6F7A}"/>
              </a:ext>
            </a:extLst>
          </p:cNvPr>
          <p:cNvSpPr>
            <a:spLocks noChangeArrowheads="1"/>
          </p:cNvSpPr>
          <p:nvPr/>
        </p:nvSpPr>
        <p:spPr bwMode="auto">
          <a:xfrm>
            <a:off x="6490718" y="2619479"/>
            <a:ext cx="267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Barramento vertical ascendente e vertedor de soleira</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7" name="Rectangle 5">
            <a:extLst>
              <a:ext uri="{FF2B5EF4-FFF2-40B4-BE49-F238E27FC236}">
                <a16:creationId xmlns:a16="http://schemas.microsoft.com/office/drawing/2014/main" id="{9C8C8F67-8444-E19F-B4C9-BBA76A2E4785}"/>
              </a:ext>
            </a:extLst>
          </p:cNvPr>
          <p:cNvSpPr>
            <a:spLocks noChangeArrowheads="1"/>
          </p:cNvSpPr>
          <p:nvPr/>
        </p:nvSpPr>
        <p:spPr bwMode="auto">
          <a:xfrm>
            <a:off x="9411718" y="2649959"/>
            <a:ext cx="267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pt-BR" altLang="pt-BR" sz="10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 Vertedor de descarga livre para estrutura de fundo</a:t>
            </a:r>
            <a:endParaRPr kumimoji="0" lang="pt-BR" altLang="pt-BR" sz="1800" b="0" i="0" u="none" strike="noStrike" cap="none" normalizeH="0" baseline="0" dirty="0">
              <a:ln>
                <a:noFill/>
              </a:ln>
              <a:solidFill>
                <a:schemeClr val="tx1"/>
              </a:solidFill>
              <a:effectLst/>
              <a:latin typeface="Arial" panose="020B0604020202020204" pitchFamily="34" charset="0"/>
            </a:endParaRPr>
          </a:p>
        </p:txBody>
      </p:sp>
      <p:sp>
        <p:nvSpPr>
          <p:cNvPr id="39" name="CaixaDeTexto 38">
            <a:extLst>
              <a:ext uri="{FF2B5EF4-FFF2-40B4-BE49-F238E27FC236}">
                <a16:creationId xmlns:a16="http://schemas.microsoft.com/office/drawing/2014/main" id="{CC507905-C69C-3BFF-A7A3-38683452CCB0}"/>
              </a:ext>
            </a:extLst>
          </p:cNvPr>
          <p:cNvSpPr txBox="1"/>
          <p:nvPr/>
        </p:nvSpPr>
        <p:spPr>
          <a:xfrm>
            <a:off x="6095998" y="3454666"/>
            <a:ext cx="5993720" cy="461665"/>
          </a:xfrm>
          <a:prstGeom prst="rect">
            <a:avLst/>
          </a:prstGeom>
          <a:noFill/>
        </p:spPr>
        <p:txBody>
          <a:bodyPr wrap="square">
            <a:spAutoFit/>
          </a:bodyPr>
          <a:lstStyle>
            <a:defPPr>
              <a:defRPr lang="pt-BR"/>
            </a:defPPr>
            <a:lvl1pPr algn="ctr">
              <a:defRPr sz="2800" b="1">
                <a:effectLst/>
                <a:latin typeface="Arial Nova Cond Light" panose="020B0306020202020204" pitchFamily="34" charset="0"/>
                <a:ea typeface="Times New Roman" panose="02020603050405020304" pitchFamily="18" charset="0"/>
                <a:cs typeface="Times New Roman" panose="02020603050405020304" pitchFamily="18" charset="0"/>
              </a:defRPr>
            </a:lvl1pPr>
          </a:lstStyle>
          <a:p>
            <a:pPr marL="0" lvl="2" algn="ctr"/>
            <a:r>
              <a:rPr lang="pt-BR" sz="2400" b="1" dirty="0">
                <a:latin typeface="Arial Nova Cond Light" panose="020B0306020202020204" pitchFamily="34" charset="0"/>
              </a:rPr>
              <a:t>Comportamento hidráulico: Esgotos e águas pluviais</a:t>
            </a:r>
          </a:p>
        </p:txBody>
      </p:sp>
      <p:pic>
        <p:nvPicPr>
          <p:cNvPr id="40" name="Imagem 39">
            <a:extLst>
              <a:ext uri="{FF2B5EF4-FFF2-40B4-BE49-F238E27FC236}">
                <a16:creationId xmlns:a16="http://schemas.microsoft.com/office/drawing/2014/main" id="{50536AD7-F49F-B45E-85C8-46F1B2D52210}"/>
              </a:ext>
            </a:extLst>
          </p:cNvPr>
          <p:cNvPicPr/>
          <p:nvPr/>
        </p:nvPicPr>
        <p:blipFill>
          <a:blip r:embed="rId5"/>
          <a:stretch>
            <a:fillRect/>
          </a:stretch>
        </p:blipFill>
        <p:spPr>
          <a:xfrm>
            <a:off x="6322480" y="3918106"/>
            <a:ext cx="5327779" cy="2939894"/>
          </a:xfrm>
          <a:prstGeom prst="rect">
            <a:avLst/>
          </a:prstGeom>
        </p:spPr>
      </p:pic>
      <p:cxnSp>
        <p:nvCxnSpPr>
          <p:cNvPr id="47" name="Conector reto 46">
            <a:extLst>
              <a:ext uri="{FF2B5EF4-FFF2-40B4-BE49-F238E27FC236}">
                <a16:creationId xmlns:a16="http://schemas.microsoft.com/office/drawing/2014/main" id="{968F3446-E3F8-6062-C464-D08EB57149F0}"/>
              </a:ext>
            </a:extLst>
          </p:cNvPr>
          <p:cNvCxnSpPr/>
          <p:nvPr/>
        </p:nvCxnSpPr>
        <p:spPr>
          <a:xfrm>
            <a:off x="0" y="3403600"/>
            <a:ext cx="121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Conector reto 47">
            <a:extLst>
              <a:ext uri="{FF2B5EF4-FFF2-40B4-BE49-F238E27FC236}">
                <a16:creationId xmlns:a16="http://schemas.microsoft.com/office/drawing/2014/main" id="{E9276118-AA51-ADA8-ED9C-AA566EC92250}"/>
              </a:ext>
            </a:extLst>
          </p:cNvPr>
          <p:cNvCxnSpPr>
            <a:cxnSpLocks/>
            <a:stCxn id="35" idx="0"/>
          </p:cNvCxnSpPr>
          <p:nvPr/>
        </p:nvCxnSpPr>
        <p:spPr>
          <a:xfrm>
            <a:off x="6096000"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Imagem 15" descr="Diagrama, Desenho técnico&#10;&#10;O conteúdo gerado por IA pode estar incorreto.">
            <a:extLst>
              <a:ext uri="{FF2B5EF4-FFF2-40B4-BE49-F238E27FC236}">
                <a16:creationId xmlns:a16="http://schemas.microsoft.com/office/drawing/2014/main" id="{D4AC1B48-829B-737D-5B79-C34740871E0D}"/>
              </a:ext>
            </a:extLst>
          </p:cNvPr>
          <p:cNvPicPr>
            <a:picLocks noChangeAspect="1"/>
          </p:cNvPicPr>
          <p:nvPr/>
        </p:nvPicPr>
        <p:blipFill rotWithShape="1">
          <a:blip r:embed="rId6"/>
          <a:srcRect l="48860" t="22402" r="787" b="19502"/>
          <a:stretch>
            <a:fillRect/>
          </a:stretch>
        </p:blipFill>
        <p:spPr bwMode="auto">
          <a:xfrm>
            <a:off x="1212300" y="3939645"/>
            <a:ext cx="3313979" cy="2798270"/>
          </a:xfrm>
          <a:prstGeom prst="rect">
            <a:avLst/>
          </a:prstGeom>
          <a:ln>
            <a:noFill/>
          </a:ln>
          <a:extLst>
            <a:ext uri="{53640926-AAD7-44D8-BBD7-CCE9431645EC}">
              <a14:shadowObscured xmlns:a14="http://schemas.microsoft.com/office/drawing/2010/main"/>
            </a:ext>
          </a:extLst>
        </p:spPr>
      </p:pic>
      <p:sp>
        <p:nvSpPr>
          <p:cNvPr id="17" name="CaixaDeTexto 16">
            <a:extLst>
              <a:ext uri="{FF2B5EF4-FFF2-40B4-BE49-F238E27FC236}">
                <a16:creationId xmlns:a16="http://schemas.microsoft.com/office/drawing/2014/main" id="{17765A18-6115-16F1-59AE-9953F1581401}"/>
              </a:ext>
            </a:extLst>
          </p:cNvPr>
          <p:cNvSpPr txBox="1"/>
          <p:nvPr/>
        </p:nvSpPr>
        <p:spPr>
          <a:xfrm>
            <a:off x="20659" y="3440790"/>
            <a:ext cx="5993720" cy="461665"/>
          </a:xfrm>
          <a:prstGeom prst="rect">
            <a:avLst/>
          </a:prstGeom>
          <a:noFill/>
        </p:spPr>
        <p:txBody>
          <a:bodyPr wrap="square">
            <a:spAutoFit/>
          </a:bodyPr>
          <a:lstStyle>
            <a:defPPr>
              <a:defRPr lang="pt-BR"/>
            </a:defPPr>
            <a:lvl1pPr algn="ctr">
              <a:defRPr sz="2800" b="1">
                <a:effectLst/>
                <a:latin typeface="Arial Nova Cond Light" panose="020B0306020202020204" pitchFamily="34" charset="0"/>
                <a:ea typeface="Times New Roman" panose="02020603050405020304" pitchFamily="18" charset="0"/>
                <a:cs typeface="Times New Roman" panose="02020603050405020304" pitchFamily="18" charset="0"/>
              </a:defRPr>
            </a:lvl1pPr>
          </a:lstStyle>
          <a:p>
            <a:pPr marL="0" lvl="2" algn="ctr"/>
            <a:r>
              <a:rPr lang="pt-BR" sz="2400" b="1" dirty="0">
                <a:latin typeface="Arial Nova Cond Light" panose="020B0306020202020204" pitchFamily="34" charset="0"/>
              </a:rPr>
              <a:t>Proteção do SES</a:t>
            </a:r>
          </a:p>
        </p:txBody>
      </p:sp>
    </p:spTree>
    <p:extLst>
      <p:ext uri="{BB962C8B-B14F-4D97-AF65-F5344CB8AC3E}">
        <p14:creationId xmlns:p14="http://schemas.microsoft.com/office/powerpoint/2010/main" val="220056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id="{8ED905A6-A212-327B-92B9-35ABE480148D}"/>
              </a:ext>
            </a:extLst>
          </p:cNvPr>
          <p:cNvSpPr txBox="1"/>
          <p:nvPr/>
        </p:nvSpPr>
        <p:spPr>
          <a:xfrm>
            <a:off x="3432110" y="-50800"/>
            <a:ext cx="5327779" cy="523220"/>
          </a:xfrm>
          <a:prstGeom prst="rect">
            <a:avLst/>
          </a:prstGeom>
          <a:no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2800" b="1" dirty="0">
                <a:latin typeface="Arial Nova Cond Light" panose="020B0306020202020204" pitchFamily="34" charset="0"/>
              </a:rPr>
              <a:t>Efetividade Ambiental</a:t>
            </a:r>
          </a:p>
        </p:txBody>
      </p:sp>
      <p:pic>
        <p:nvPicPr>
          <p:cNvPr id="6" name="Imagem 5">
            <a:extLst>
              <a:ext uri="{FF2B5EF4-FFF2-40B4-BE49-F238E27FC236}">
                <a16:creationId xmlns:a16="http://schemas.microsoft.com/office/drawing/2014/main" id="{20681F5F-2CA9-440B-F814-AEE395180B05}"/>
              </a:ext>
            </a:extLst>
          </p:cNvPr>
          <p:cNvPicPr>
            <a:picLocks noChangeAspect="1"/>
          </p:cNvPicPr>
          <p:nvPr/>
        </p:nvPicPr>
        <p:blipFill>
          <a:blip r:embed="rId2"/>
          <a:stretch>
            <a:fillRect/>
          </a:stretch>
        </p:blipFill>
        <p:spPr>
          <a:xfrm>
            <a:off x="0" y="516561"/>
            <a:ext cx="9589893" cy="6341439"/>
          </a:xfrm>
          <a:prstGeom prst="rect">
            <a:avLst/>
          </a:prstGeom>
        </p:spPr>
      </p:pic>
      <p:pic>
        <p:nvPicPr>
          <p:cNvPr id="8" name="Imagem 7">
            <a:extLst>
              <a:ext uri="{FF2B5EF4-FFF2-40B4-BE49-F238E27FC236}">
                <a16:creationId xmlns:a16="http://schemas.microsoft.com/office/drawing/2014/main" id="{CB7E45E4-7412-4D4F-2D8E-1E46B60ADC99}"/>
              </a:ext>
            </a:extLst>
          </p:cNvPr>
          <p:cNvPicPr>
            <a:picLocks noChangeAspect="1"/>
          </p:cNvPicPr>
          <p:nvPr/>
        </p:nvPicPr>
        <p:blipFill>
          <a:blip r:embed="rId3"/>
          <a:srcRect l="63634" t="16585" r="3632" b="8926"/>
          <a:stretch>
            <a:fillRect/>
          </a:stretch>
        </p:blipFill>
        <p:spPr>
          <a:xfrm>
            <a:off x="9372601" y="1475718"/>
            <a:ext cx="2654530" cy="4530424"/>
          </a:xfrm>
          <a:prstGeom prst="rect">
            <a:avLst/>
          </a:prstGeom>
          <a:ln>
            <a:solidFill>
              <a:schemeClr val="bg2">
                <a:lumMod val="10000"/>
              </a:schemeClr>
            </a:solidFill>
          </a:ln>
        </p:spPr>
      </p:pic>
    </p:spTree>
    <p:extLst>
      <p:ext uri="{BB962C8B-B14F-4D97-AF65-F5344CB8AC3E}">
        <p14:creationId xmlns:p14="http://schemas.microsoft.com/office/powerpoint/2010/main" val="4235461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ADBC-C477-672C-6BAD-6D8D5D870788}"/>
            </a:ext>
          </a:extLst>
        </p:cNvPr>
        <p:cNvGrpSpPr/>
        <p:nvPr/>
      </p:nvGrpSpPr>
      <p:grpSpPr>
        <a:xfrm>
          <a:off x="0" y="0"/>
          <a:ext cx="0" cy="0"/>
          <a:chOff x="0" y="0"/>
          <a:chExt cx="0" cy="0"/>
        </a:xfrm>
      </p:grpSpPr>
      <p:pic>
        <p:nvPicPr>
          <p:cNvPr id="27" name="Imagem 26">
            <a:extLst>
              <a:ext uri="{FF2B5EF4-FFF2-40B4-BE49-F238E27FC236}">
                <a16:creationId xmlns:a16="http://schemas.microsoft.com/office/drawing/2014/main" id="{3EB1FAF0-150D-9F74-5DE4-63B1E2E5B314}"/>
              </a:ext>
            </a:extLst>
          </p:cNvPr>
          <p:cNvPicPr>
            <a:picLocks noChangeAspect="1"/>
          </p:cNvPicPr>
          <p:nvPr/>
        </p:nvPicPr>
        <p:blipFill>
          <a:blip r:embed="rId2"/>
          <a:stretch>
            <a:fillRect/>
          </a:stretch>
        </p:blipFill>
        <p:spPr>
          <a:xfrm>
            <a:off x="2383707" y="897517"/>
            <a:ext cx="7571888" cy="2700762"/>
          </a:xfrm>
          <a:prstGeom prst="rect">
            <a:avLst/>
          </a:prstGeom>
        </p:spPr>
      </p:pic>
      <p:sp>
        <p:nvSpPr>
          <p:cNvPr id="25" name="CaixaDeTexto 24">
            <a:extLst>
              <a:ext uri="{FF2B5EF4-FFF2-40B4-BE49-F238E27FC236}">
                <a16:creationId xmlns:a16="http://schemas.microsoft.com/office/drawing/2014/main" id="{5D4CFB2A-C332-53F3-38CA-BF2D5F1FDC9E}"/>
              </a:ext>
            </a:extLst>
          </p:cNvPr>
          <p:cNvSpPr txBox="1"/>
          <p:nvPr/>
        </p:nvSpPr>
        <p:spPr>
          <a:xfrm>
            <a:off x="1" y="-55054"/>
            <a:ext cx="10760148" cy="523220"/>
          </a:xfrm>
          <a:prstGeom prst="rect">
            <a:avLst/>
          </a:prstGeom>
          <a:no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2800" b="1" dirty="0">
                <a:latin typeface="Arial Nova Cond Light" panose="020B0306020202020204" pitchFamily="34" charset="0"/>
              </a:rPr>
              <a:t>NBR (ABNT) e Metodologia</a:t>
            </a:r>
          </a:p>
        </p:txBody>
      </p:sp>
      <p:pic>
        <p:nvPicPr>
          <p:cNvPr id="36" name="Imagem 35" descr="Placa com letras pretas&#10;&#10;Descrição gerada automaticamente com confiança baixa">
            <a:extLst>
              <a:ext uri="{FF2B5EF4-FFF2-40B4-BE49-F238E27FC236}">
                <a16:creationId xmlns:a16="http://schemas.microsoft.com/office/drawing/2014/main" id="{19877117-0FC4-08D6-CC85-26F023197E31}"/>
              </a:ext>
            </a:extLst>
          </p:cNvPr>
          <p:cNvPicPr>
            <a:picLocks noChangeAspect="1"/>
          </p:cNvPicPr>
          <p:nvPr/>
        </p:nvPicPr>
        <p:blipFill>
          <a:blip r:embed="rId3"/>
          <a:stretch>
            <a:fillRect/>
          </a:stretch>
        </p:blipFill>
        <p:spPr>
          <a:xfrm>
            <a:off x="7102545" y="-12522"/>
            <a:ext cx="2040860" cy="494907"/>
          </a:xfrm>
          <a:prstGeom prst="rect">
            <a:avLst/>
          </a:prstGeom>
        </p:spPr>
      </p:pic>
      <p:sp>
        <p:nvSpPr>
          <p:cNvPr id="37" name="CaixaDeTexto 36">
            <a:extLst>
              <a:ext uri="{FF2B5EF4-FFF2-40B4-BE49-F238E27FC236}">
                <a16:creationId xmlns:a16="http://schemas.microsoft.com/office/drawing/2014/main" id="{92FC7EB8-EC94-E953-FF1E-E02B8964F0DF}"/>
              </a:ext>
            </a:extLst>
          </p:cNvPr>
          <p:cNvSpPr txBox="1"/>
          <p:nvPr/>
        </p:nvSpPr>
        <p:spPr>
          <a:xfrm>
            <a:off x="3379162" y="3885867"/>
            <a:ext cx="5488614" cy="338554"/>
          </a:xfrm>
          <a:prstGeom prst="rect">
            <a:avLst/>
          </a:prstGeom>
          <a:solidFill>
            <a:schemeClr val="accent4"/>
          </a:solid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1600" b="1" dirty="0">
                <a:latin typeface="Arial Narrow" panose="020B0606020202030204" pitchFamily="34" charset="0"/>
              </a:rPr>
              <a:t>3 CADASTRAMENTO SIG PONTOS DE INTERCEPTAÇÃO</a:t>
            </a:r>
          </a:p>
        </p:txBody>
      </p:sp>
      <p:pic>
        <p:nvPicPr>
          <p:cNvPr id="5" name="Imagem 4">
            <a:extLst>
              <a:ext uri="{FF2B5EF4-FFF2-40B4-BE49-F238E27FC236}">
                <a16:creationId xmlns:a16="http://schemas.microsoft.com/office/drawing/2014/main" id="{BAE6AC17-9403-9952-E5A6-14756088DFAA}"/>
              </a:ext>
            </a:extLst>
          </p:cNvPr>
          <p:cNvPicPr>
            <a:picLocks noChangeAspect="1"/>
          </p:cNvPicPr>
          <p:nvPr/>
        </p:nvPicPr>
        <p:blipFill>
          <a:blip r:embed="rId4"/>
          <a:stretch>
            <a:fillRect/>
          </a:stretch>
        </p:blipFill>
        <p:spPr>
          <a:xfrm>
            <a:off x="5520917" y="4261014"/>
            <a:ext cx="3392592" cy="2453069"/>
          </a:xfrm>
          <a:prstGeom prst="rect">
            <a:avLst/>
          </a:prstGeom>
        </p:spPr>
      </p:pic>
      <p:pic>
        <p:nvPicPr>
          <p:cNvPr id="3" name="Imagem 2">
            <a:extLst>
              <a:ext uri="{FF2B5EF4-FFF2-40B4-BE49-F238E27FC236}">
                <a16:creationId xmlns:a16="http://schemas.microsoft.com/office/drawing/2014/main" id="{85D96A90-58CA-FBDC-9B05-6391CA27EFEF}"/>
              </a:ext>
            </a:extLst>
          </p:cNvPr>
          <p:cNvPicPr>
            <a:picLocks noChangeAspect="1"/>
          </p:cNvPicPr>
          <p:nvPr/>
        </p:nvPicPr>
        <p:blipFill>
          <a:blip r:embed="rId5"/>
          <a:stretch>
            <a:fillRect/>
          </a:stretch>
        </p:blipFill>
        <p:spPr>
          <a:xfrm>
            <a:off x="3341062" y="4367296"/>
            <a:ext cx="2331403" cy="2215094"/>
          </a:xfrm>
          <a:prstGeom prst="rect">
            <a:avLst/>
          </a:prstGeom>
        </p:spPr>
      </p:pic>
      <p:sp>
        <p:nvSpPr>
          <p:cNvPr id="14" name="CaixaDeTexto 13">
            <a:extLst>
              <a:ext uri="{FF2B5EF4-FFF2-40B4-BE49-F238E27FC236}">
                <a16:creationId xmlns:a16="http://schemas.microsoft.com/office/drawing/2014/main" id="{DB4BEBE1-C289-4FF2-6711-BE2531290DD1}"/>
              </a:ext>
            </a:extLst>
          </p:cNvPr>
          <p:cNvSpPr txBox="1"/>
          <p:nvPr/>
        </p:nvSpPr>
        <p:spPr>
          <a:xfrm>
            <a:off x="2428099" y="629692"/>
            <a:ext cx="3635530" cy="338554"/>
          </a:xfrm>
          <a:prstGeom prst="rect">
            <a:avLst/>
          </a:prstGeom>
          <a:solidFill>
            <a:schemeClr val="accent4"/>
          </a:solid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1600" b="1" dirty="0">
                <a:latin typeface="Aptos Narrow" panose="020B0004020202020204" pitchFamily="34" charset="0"/>
              </a:rPr>
              <a:t>1 HIDROLOGIA URBANA</a:t>
            </a:r>
          </a:p>
        </p:txBody>
      </p:sp>
      <p:sp>
        <p:nvSpPr>
          <p:cNvPr id="15" name="CaixaDeTexto 14">
            <a:extLst>
              <a:ext uri="{FF2B5EF4-FFF2-40B4-BE49-F238E27FC236}">
                <a16:creationId xmlns:a16="http://schemas.microsoft.com/office/drawing/2014/main" id="{94B6DC57-2FE7-EEC0-EFD6-E00E19A21AC9}"/>
              </a:ext>
            </a:extLst>
          </p:cNvPr>
          <p:cNvSpPr txBox="1"/>
          <p:nvPr/>
        </p:nvSpPr>
        <p:spPr>
          <a:xfrm>
            <a:off x="6257976" y="629692"/>
            <a:ext cx="3550317" cy="338554"/>
          </a:xfrm>
          <a:prstGeom prst="rect">
            <a:avLst/>
          </a:prstGeom>
          <a:solidFill>
            <a:schemeClr val="accent4"/>
          </a:solid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1600" b="1" dirty="0">
                <a:latin typeface="Aptos Narrow" panose="020B0004020202020204" pitchFamily="34" charset="0"/>
              </a:rPr>
              <a:t>2 PAVIMENTAÇÃO LOGRADOUROS</a:t>
            </a:r>
          </a:p>
        </p:txBody>
      </p:sp>
    </p:spTree>
    <p:extLst>
      <p:ext uri="{BB962C8B-B14F-4D97-AF65-F5344CB8AC3E}">
        <p14:creationId xmlns:p14="http://schemas.microsoft.com/office/powerpoint/2010/main" val="1301973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aixaDeTexto 24">
            <a:extLst>
              <a:ext uri="{FF2B5EF4-FFF2-40B4-BE49-F238E27FC236}">
                <a16:creationId xmlns:a16="http://schemas.microsoft.com/office/drawing/2014/main" id="{B5E8090C-2C3F-90ED-C73D-2E2DB805B4D2}"/>
              </a:ext>
            </a:extLst>
          </p:cNvPr>
          <p:cNvSpPr txBox="1"/>
          <p:nvPr/>
        </p:nvSpPr>
        <p:spPr>
          <a:xfrm>
            <a:off x="1" y="-55054"/>
            <a:ext cx="10760148" cy="523220"/>
          </a:xfrm>
          <a:prstGeom prst="rect">
            <a:avLst/>
          </a:prstGeom>
          <a:no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2800" b="1" dirty="0">
                <a:latin typeface="Arial Nova Cond Light" panose="020B0306020202020204" pitchFamily="34" charset="0"/>
              </a:rPr>
              <a:t>NBR (ABNT) e Metodologia</a:t>
            </a:r>
          </a:p>
        </p:txBody>
      </p:sp>
      <p:pic>
        <p:nvPicPr>
          <p:cNvPr id="36" name="Imagem 35" descr="Placa com letras pretas&#10;&#10;Descrição gerada automaticamente com confiança baixa">
            <a:extLst>
              <a:ext uri="{FF2B5EF4-FFF2-40B4-BE49-F238E27FC236}">
                <a16:creationId xmlns:a16="http://schemas.microsoft.com/office/drawing/2014/main" id="{225810C5-16CC-3BB6-1DF2-A7463D61E514}"/>
              </a:ext>
            </a:extLst>
          </p:cNvPr>
          <p:cNvPicPr>
            <a:picLocks noChangeAspect="1"/>
          </p:cNvPicPr>
          <p:nvPr/>
        </p:nvPicPr>
        <p:blipFill>
          <a:blip r:embed="rId2"/>
          <a:stretch>
            <a:fillRect/>
          </a:stretch>
        </p:blipFill>
        <p:spPr>
          <a:xfrm>
            <a:off x="7102545" y="-12522"/>
            <a:ext cx="2040860" cy="494907"/>
          </a:xfrm>
          <a:prstGeom prst="rect">
            <a:avLst/>
          </a:prstGeom>
        </p:spPr>
      </p:pic>
      <p:pic>
        <p:nvPicPr>
          <p:cNvPr id="60" name="Imagem 59">
            <a:extLst>
              <a:ext uri="{FF2B5EF4-FFF2-40B4-BE49-F238E27FC236}">
                <a16:creationId xmlns:a16="http://schemas.microsoft.com/office/drawing/2014/main" id="{41E60E5F-DD39-EAF8-D1FE-0DDF5DB91725}"/>
              </a:ext>
            </a:extLst>
          </p:cNvPr>
          <p:cNvPicPr>
            <a:picLocks noChangeAspect="1"/>
          </p:cNvPicPr>
          <p:nvPr/>
        </p:nvPicPr>
        <p:blipFill>
          <a:blip r:embed="rId3"/>
          <a:stretch>
            <a:fillRect/>
          </a:stretch>
        </p:blipFill>
        <p:spPr>
          <a:xfrm>
            <a:off x="59909" y="522020"/>
            <a:ext cx="12132091" cy="3499407"/>
          </a:xfrm>
          <a:prstGeom prst="rect">
            <a:avLst/>
          </a:prstGeom>
        </p:spPr>
      </p:pic>
      <p:pic>
        <p:nvPicPr>
          <p:cNvPr id="70" name="Imagem 69">
            <a:extLst>
              <a:ext uri="{FF2B5EF4-FFF2-40B4-BE49-F238E27FC236}">
                <a16:creationId xmlns:a16="http://schemas.microsoft.com/office/drawing/2014/main" id="{C7686138-EE3D-78C6-218A-1D67DFEFC78F}"/>
              </a:ext>
            </a:extLst>
          </p:cNvPr>
          <p:cNvPicPr>
            <a:picLocks noChangeAspect="1"/>
          </p:cNvPicPr>
          <p:nvPr/>
        </p:nvPicPr>
        <p:blipFill>
          <a:blip r:embed="rId4"/>
          <a:stretch>
            <a:fillRect/>
          </a:stretch>
        </p:blipFill>
        <p:spPr>
          <a:xfrm>
            <a:off x="2513883" y="3897602"/>
            <a:ext cx="7754784" cy="2786113"/>
          </a:xfrm>
          <a:prstGeom prst="rect">
            <a:avLst/>
          </a:prstGeom>
        </p:spPr>
      </p:pic>
    </p:spTree>
    <p:extLst>
      <p:ext uri="{BB962C8B-B14F-4D97-AF65-F5344CB8AC3E}">
        <p14:creationId xmlns:p14="http://schemas.microsoft.com/office/powerpoint/2010/main" val="1109102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2A1C1-301A-6D4F-8F3A-6B4C952060D0}"/>
            </a:ext>
          </a:extLst>
        </p:cNvPr>
        <p:cNvGrpSpPr/>
        <p:nvPr/>
      </p:nvGrpSpPr>
      <p:grpSpPr>
        <a:xfrm>
          <a:off x="0" y="0"/>
          <a:ext cx="0" cy="0"/>
          <a:chOff x="0" y="0"/>
          <a:chExt cx="0" cy="0"/>
        </a:xfrm>
      </p:grpSpPr>
      <p:pic>
        <p:nvPicPr>
          <p:cNvPr id="11" name="Imagem 10">
            <a:extLst>
              <a:ext uri="{FF2B5EF4-FFF2-40B4-BE49-F238E27FC236}">
                <a16:creationId xmlns:a16="http://schemas.microsoft.com/office/drawing/2014/main" id="{09B453AD-397B-D49F-680F-65A183543032}"/>
              </a:ext>
            </a:extLst>
          </p:cNvPr>
          <p:cNvPicPr>
            <a:picLocks noChangeAspect="1"/>
          </p:cNvPicPr>
          <p:nvPr/>
        </p:nvPicPr>
        <p:blipFill>
          <a:blip r:embed="rId2"/>
          <a:srcRect l="29876" t="15045" r="6277"/>
          <a:stretch>
            <a:fillRect/>
          </a:stretch>
        </p:blipFill>
        <p:spPr>
          <a:xfrm>
            <a:off x="206804" y="3216079"/>
            <a:ext cx="3328876" cy="3367601"/>
          </a:xfrm>
          <a:prstGeom prst="rect">
            <a:avLst/>
          </a:prstGeom>
        </p:spPr>
      </p:pic>
      <p:sp>
        <p:nvSpPr>
          <p:cNvPr id="25" name="CaixaDeTexto 24">
            <a:extLst>
              <a:ext uri="{FF2B5EF4-FFF2-40B4-BE49-F238E27FC236}">
                <a16:creationId xmlns:a16="http://schemas.microsoft.com/office/drawing/2014/main" id="{1CEC1D47-7C1F-04E0-3A4F-D01253E5F89B}"/>
              </a:ext>
            </a:extLst>
          </p:cNvPr>
          <p:cNvSpPr txBox="1"/>
          <p:nvPr/>
        </p:nvSpPr>
        <p:spPr>
          <a:xfrm>
            <a:off x="1" y="-55054"/>
            <a:ext cx="10760148" cy="523220"/>
          </a:xfrm>
          <a:prstGeom prst="rect">
            <a:avLst/>
          </a:prstGeom>
          <a:no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2800" b="1" dirty="0">
                <a:latin typeface="Arial Nova Cond Light" panose="020B0306020202020204" pitchFamily="34" charset="0"/>
              </a:rPr>
              <a:t>NBR (ABNT) e Metodologia</a:t>
            </a:r>
          </a:p>
        </p:txBody>
      </p:sp>
      <p:pic>
        <p:nvPicPr>
          <p:cNvPr id="26" name="Imagem 25" descr="Diagrama&#10;&#10;O conteúdo gerado por IA pode estar incorreto.">
            <a:extLst>
              <a:ext uri="{FF2B5EF4-FFF2-40B4-BE49-F238E27FC236}">
                <a16:creationId xmlns:a16="http://schemas.microsoft.com/office/drawing/2014/main" id="{10E76568-D232-CA06-63C9-3197A7C1C18E}"/>
              </a:ext>
            </a:extLst>
          </p:cNvPr>
          <p:cNvPicPr>
            <a:picLocks noChangeAspect="1"/>
          </p:cNvPicPr>
          <p:nvPr/>
        </p:nvPicPr>
        <p:blipFill>
          <a:blip r:embed="rId3">
            <a:clrChange>
              <a:clrFrom>
                <a:srgbClr val="F9F9F9"/>
              </a:clrFrom>
              <a:clrTo>
                <a:srgbClr val="F9F9F9">
                  <a:alpha val="0"/>
                </a:srgbClr>
              </a:clrTo>
            </a:clrChange>
          </a:blip>
          <a:stretch>
            <a:fillRect/>
          </a:stretch>
        </p:blipFill>
        <p:spPr>
          <a:xfrm>
            <a:off x="486272" y="1269143"/>
            <a:ext cx="3014250" cy="1917888"/>
          </a:xfrm>
          <a:prstGeom prst="rect">
            <a:avLst/>
          </a:prstGeom>
          <a:ln w="9525">
            <a:noFill/>
          </a:ln>
        </p:spPr>
      </p:pic>
      <p:pic>
        <p:nvPicPr>
          <p:cNvPr id="36" name="Imagem 35" descr="Placa com letras pretas&#10;&#10;Descrição gerada automaticamente com confiança baixa">
            <a:extLst>
              <a:ext uri="{FF2B5EF4-FFF2-40B4-BE49-F238E27FC236}">
                <a16:creationId xmlns:a16="http://schemas.microsoft.com/office/drawing/2014/main" id="{B16F8A88-A43E-08EA-28E3-108D66EB8330}"/>
              </a:ext>
            </a:extLst>
          </p:cNvPr>
          <p:cNvPicPr>
            <a:picLocks noChangeAspect="1"/>
          </p:cNvPicPr>
          <p:nvPr/>
        </p:nvPicPr>
        <p:blipFill>
          <a:blip r:embed="rId4"/>
          <a:stretch>
            <a:fillRect/>
          </a:stretch>
        </p:blipFill>
        <p:spPr>
          <a:xfrm>
            <a:off x="7102545" y="-12522"/>
            <a:ext cx="2040860" cy="494907"/>
          </a:xfrm>
          <a:prstGeom prst="rect">
            <a:avLst/>
          </a:prstGeom>
        </p:spPr>
      </p:pic>
      <p:sp>
        <p:nvSpPr>
          <p:cNvPr id="39" name="CaixaDeTexto 38">
            <a:extLst>
              <a:ext uri="{FF2B5EF4-FFF2-40B4-BE49-F238E27FC236}">
                <a16:creationId xmlns:a16="http://schemas.microsoft.com/office/drawing/2014/main" id="{ABD8AFAE-CE65-2AD1-77B7-5B32991039B3}"/>
              </a:ext>
            </a:extLst>
          </p:cNvPr>
          <p:cNvSpPr txBox="1"/>
          <p:nvPr/>
        </p:nvSpPr>
        <p:spPr>
          <a:xfrm>
            <a:off x="206804" y="655320"/>
            <a:ext cx="3573187" cy="584775"/>
          </a:xfrm>
          <a:prstGeom prst="rect">
            <a:avLst/>
          </a:prstGeom>
          <a:solidFill>
            <a:schemeClr val="accent4"/>
          </a:solid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ctr"/>
            <a:r>
              <a:rPr lang="pt-BR" sz="1600" b="1" dirty="0">
                <a:latin typeface="Aptos Narrow" panose="020B0004020202020204" pitchFamily="34" charset="0"/>
              </a:rPr>
              <a:t>7 MODELAGEM HIDROLÓGICA E HIDRÁULICA DPU</a:t>
            </a:r>
          </a:p>
        </p:txBody>
      </p:sp>
      <p:pic>
        <p:nvPicPr>
          <p:cNvPr id="2" name="Imagem 1">
            <a:extLst>
              <a:ext uri="{FF2B5EF4-FFF2-40B4-BE49-F238E27FC236}">
                <a16:creationId xmlns:a16="http://schemas.microsoft.com/office/drawing/2014/main" id="{FCD332EC-D72B-02FF-984A-D9303DD12AAB}"/>
              </a:ext>
            </a:extLst>
          </p:cNvPr>
          <p:cNvPicPr>
            <a:picLocks noChangeAspect="1"/>
          </p:cNvPicPr>
          <p:nvPr/>
        </p:nvPicPr>
        <p:blipFill>
          <a:blip r:embed="rId5"/>
          <a:stretch>
            <a:fillRect/>
          </a:stretch>
        </p:blipFill>
        <p:spPr>
          <a:xfrm>
            <a:off x="4197556" y="964526"/>
            <a:ext cx="7787640" cy="5756419"/>
          </a:xfrm>
          <a:prstGeom prst="rect">
            <a:avLst/>
          </a:prstGeom>
        </p:spPr>
      </p:pic>
      <p:pic>
        <p:nvPicPr>
          <p:cNvPr id="4" name="Imagem 3">
            <a:extLst>
              <a:ext uri="{FF2B5EF4-FFF2-40B4-BE49-F238E27FC236}">
                <a16:creationId xmlns:a16="http://schemas.microsoft.com/office/drawing/2014/main" id="{FAAF9BD2-5C97-5AF2-7E3D-9D1241D9E4EF}"/>
              </a:ext>
            </a:extLst>
          </p:cNvPr>
          <p:cNvPicPr>
            <a:picLocks noChangeAspect="1"/>
          </p:cNvPicPr>
          <p:nvPr/>
        </p:nvPicPr>
        <p:blipFill>
          <a:blip r:embed="rId6"/>
          <a:stretch>
            <a:fillRect/>
          </a:stretch>
        </p:blipFill>
        <p:spPr>
          <a:xfrm>
            <a:off x="1871242" y="3339431"/>
            <a:ext cx="2574581" cy="1702474"/>
          </a:xfrm>
          <a:prstGeom prst="rect">
            <a:avLst/>
          </a:prstGeom>
        </p:spPr>
      </p:pic>
      <p:sp>
        <p:nvSpPr>
          <p:cNvPr id="6" name="CaixaDeTexto 5">
            <a:extLst>
              <a:ext uri="{FF2B5EF4-FFF2-40B4-BE49-F238E27FC236}">
                <a16:creationId xmlns:a16="http://schemas.microsoft.com/office/drawing/2014/main" id="{AAB94177-3D43-7787-8F53-CFD489F91D0C}"/>
              </a:ext>
            </a:extLst>
          </p:cNvPr>
          <p:cNvSpPr txBox="1"/>
          <p:nvPr/>
        </p:nvSpPr>
        <p:spPr>
          <a:xfrm>
            <a:off x="8267700" y="6434425"/>
            <a:ext cx="3924300" cy="400110"/>
          </a:xfrm>
          <a:prstGeom prst="rect">
            <a:avLst/>
          </a:prstGeom>
          <a:noFill/>
        </p:spPr>
        <p:txBody>
          <a:bodyPr wrap="square" rtlCol="0">
            <a:spAutoFit/>
          </a:bodyPr>
          <a:lstStyle>
            <a:defPPr>
              <a:defRPr lang="pt-BR"/>
            </a:defPPr>
            <a:lvl1pPr algn="ctr">
              <a:defRPr sz="2800" b="1">
                <a:latin typeface="Arial Nova Cond Light" panose="020B0306020202020204" pitchFamily="34" charset="0"/>
              </a:defRPr>
            </a:lvl1pPr>
          </a:lstStyle>
          <a:p>
            <a:pPr marL="0" lvl="2" algn="r"/>
            <a:r>
              <a:rPr lang="pt-BR" sz="2000" b="1" dirty="0">
                <a:latin typeface="Arial Nova Cond Light" panose="020B0306020202020204" pitchFamily="34" charset="0"/>
              </a:rPr>
              <a:t>Grato pela atenção!</a:t>
            </a:r>
          </a:p>
        </p:txBody>
      </p:sp>
      <p:sp>
        <p:nvSpPr>
          <p:cNvPr id="7" name="CaixaDeTexto 6">
            <a:extLst>
              <a:ext uri="{FF2B5EF4-FFF2-40B4-BE49-F238E27FC236}">
                <a16:creationId xmlns:a16="http://schemas.microsoft.com/office/drawing/2014/main" id="{6B25A897-4767-A411-297D-B341E60CABE4}"/>
              </a:ext>
            </a:extLst>
          </p:cNvPr>
          <p:cNvSpPr txBox="1"/>
          <p:nvPr/>
        </p:nvSpPr>
        <p:spPr>
          <a:xfrm>
            <a:off x="4197556" y="582067"/>
            <a:ext cx="7787640" cy="338554"/>
          </a:xfrm>
          <a:prstGeom prst="rect">
            <a:avLst/>
          </a:prstGeom>
          <a:solidFill>
            <a:schemeClr val="accent4"/>
          </a:solidFill>
        </p:spPr>
        <p:txBody>
          <a:bodyPr wrap="square" rtlCol="0">
            <a:spAutoFit/>
          </a:bodyPr>
          <a:lstStyle>
            <a:defPPr>
              <a:defRPr lang="pt-BR"/>
            </a:defPPr>
            <a:lvl1pPr algn="ctr">
              <a:defRPr sz="2800" b="1">
                <a:latin typeface="Arial Nova Cond Light" panose="020B0306020202020204" pitchFamily="34" charset="0"/>
              </a:defRPr>
            </a:lvl1pPr>
            <a:lvl3pPr marL="0" lvl="2" algn="ctr">
              <a:defRPr sz="1600" b="1">
                <a:latin typeface="Aptos Narrow" panose="020B0004020202020204" pitchFamily="34" charset="0"/>
              </a:defRPr>
            </a:lvl3pPr>
          </a:lstStyle>
          <a:p>
            <a:pPr lvl="2"/>
            <a:r>
              <a:rPr lang="pt-BR" dirty="0"/>
              <a:t>8 EFETIVIDADE  AMBIENTAL</a:t>
            </a:r>
          </a:p>
        </p:txBody>
      </p:sp>
    </p:spTree>
    <p:extLst>
      <p:ext uri="{BB962C8B-B14F-4D97-AF65-F5344CB8AC3E}">
        <p14:creationId xmlns:p14="http://schemas.microsoft.com/office/powerpoint/2010/main" val="14629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m 38">
            <a:extLst>
              <a:ext uri="{FF2B5EF4-FFF2-40B4-BE49-F238E27FC236}">
                <a16:creationId xmlns:a16="http://schemas.microsoft.com/office/drawing/2014/main" id="{DF1419BA-1ABB-61F0-1EFD-8BC1BE62BE11}"/>
              </a:ext>
            </a:extLst>
          </p:cNvPr>
          <p:cNvPicPr>
            <a:picLocks noChangeAspect="1"/>
          </p:cNvPicPr>
          <p:nvPr/>
        </p:nvPicPr>
        <p:blipFill>
          <a:blip r:embed="rId2"/>
          <a:stretch>
            <a:fillRect/>
          </a:stretch>
        </p:blipFill>
        <p:spPr>
          <a:xfrm>
            <a:off x="93654" y="719542"/>
            <a:ext cx="11827435" cy="5345978"/>
          </a:xfrm>
          <a:prstGeom prst="rect">
            <a:avLst/>
          </a:prstGeom>
        </p:spPr>
      </p:pic>
      <p:sp>
        <p:nvSpPr>
          <p:cNvPr id="15" name="CaixaDeTexto 14">
            <a:extLst>
              <a:ext uri="{FF2B5EF4-FFF2-40B4-BE49-F238E27FC236}">
                <a16:creationId xmlns:a16="http://schemas.microsoft.com/office/drawing/2014/main" id="{082DCE1A-467D-44B5-B92F-3D968A734887}"/>
              </a:ext>
            </a:extLst>
          </p:cNvPr>
          <p:cNvSpPr txBox="1"/>
          <p:nvPr/>
        </p:nvSpPr>
        <p:spPr>
          <a:xfrm>
            <a:off x="0" y="-42486"/>
            <a:ext cx="12192000" cy="523220"/>
          </a:xfrm>
          <a:prstGeom prst="rect">
            <a:avLst/>
          </a:prstGeom>
          <a:noFill/>
        </p:spPr>
        <p:txBody>
          <a:bodyPr wrap="square" rtlCol="0">
            <a:spAutoFit/>
          </a:bodyPr>
          <a:lstStyle>
            <a:defPPr>
              <a:defRPr lang="pt-BR"/>
            </a:defPPr>
            <a:lvl1pPr algn="ctr">
              <a:defRPr sz="2800" b="1">
                <a:latin typeface="Arial Nova Cond Light" panose="020B0306020202020204" pitchFamily="34" charset="0"/>
              </a:defRPr>
            </a:lvl1pPr>
          </a:lstStyle>
          <a:p>
            <a:r>
              <a:rPr lang="pt-BR" dirty="0"/>
              <a:t>Sistema hidráulico complexo </a:t>
            </a:r>
          </a:p>
        </p:txBody>
      </p:sp>
      <p:pic>
        <p:nvPicPr>
          <p:cNvPr id="7" name="Imagem 6">
            <a:extLst>
              <a:ext uri="{FF2B5EF4-FFF2-40B4-BE49-F238E27FC236}">
                <a16:creationId xmlns:a16="http://schemas.microsoft.com/office/drawing/2014/main" id="{F15E9F8D-627D-C0F4-3FCA-AD353CB30B1A}"/>
              </a:ext>
            </a:extLst>
          </p:cNvPr>
          <p:cNvPicPr>
            <a:picLocks noChangeAspect="1"/>
          </p:cNvPicPr>
          <p:nvPr/>
        </p:nvPicPr>
        <p:blipFill>
          <a:blip r:embed="rId3"/>
          <a:stretch>
            <a:fillRect/>
          </a:stretch>
        </p:blipFill>
        <p:spPr>
          <a:xfrm>
            <a:off x="66860" y="973098"/>
            <a:ext cx="2222200" cy="1650777"/>
          </a:xfrm>
          <a:prstGeom prst="rect">
            <a:avLst/>
          </a:prstGeom>
          <a:solidFill>
            <a:schemeClr val="accent6">
              <a:lumMod val="20000"/>
              <a:lumOff val="80000"/>
            </a:schemeClr>
          </a:solidFill>
          <a:ln>
            <a:solidFill>
              <a:schemeClr val="tx1"/>
            </a:solidFill>
          </a:ln>
        </p:spPr>
      </p:pic>
      <p:sp>
        <p:nvSpPr>
          <p:cNvPr id="10" name="CaixaDeTexto 9">
            <a:extLst>
              <a:ext uri="{FF2B5EF4-FFF2-40B4-BE49-F238E27FC236}">
                <a16:creationId xmlns:a16="http://schemas.microsoft.com/office/drawing/2014/main" id="{5D3326DE-317A-E0B1-F1F6-DE3CEB17A852}"/>
              </a:ext>
            </a:extLst>
          </p:cNvPr>
          <p:cNvSpPr txBox="1"/>
          <p:nvPr/>
        </p:nvSpPr>
        <p:spPr>
          <a:xfrm>
            <a:off x="8673621" y="4071870"/>
            <a:ext cx="3424725" cy="2677656"/>
          </a:xfrm>
          <a:prstGeom prst="rect">
            <a:avLst/>
          </a:prstGeom>
          <a:solidFill>
            <a:schemeClr val="accent4"/>
          </a:solidFill>
        </p:spPr>
        <p:txBody>
          <a:bodyPr wrap="square" rtlCol="0">
            <a:spAutoFit/>
          </a:bodyPr>
          <a:lstStyle>
            <a:defPPr>
              <a:defRPr lang="pt-BR"/>
            </a:defPPr>
            <a:lvl1pPr algn="ctr">
              <a:defRPr sz="2000" b="1">
                <a:solidFill>
                  <a:schemeClr val="accent1">
                    <a:lumMod val="75000"/>
                  </a:schemeClr>
                </a:solidFill>
              </a:defRPr>
            </a:lvl1pPr>
          </a:lstStyle>
          <a:p>
            <a:pPr algn="l"/>
            <a:r>
              <a:rPr lang="pt-BR" sz="3200" dirty="0"/>
              <a:t>PREMISSAS</a:t>
            </a:r>
          </a:p>
          <a:p>
            <a:pPr algn="l"/>
            <a:r>
              <a:rPr lang="pt-BR" sz="3200" dirty="0"/>
              <a:t>CONCEITOS </a:t>
            </a:r>
          </a:p>
          <a:p>
            <a:pPr algn="l"/>
            <a:r>
              <a:rPr lang="pt-BR" sz="3200" dirty="0"/>
              <a:t>DEFINIÇÕES!</a:t>
            </a:r>
          </a:p>
          <a:p>
            <a:r>
              <a:rPr lang="pt-BR" sz="1600" dirty="0"/>
              <a:t>Setembro 2023 – Novembro 2024</a:t>
            </a:r>
          </a:p>
          <a:p>
            <a:r>
              <a:rPr lang="pt-BR" sz="1400" dirty="0"/>
              <a:t>Concessionárias estatais e privadas, empresas de consultoria e projetos, universidades e centros de pesquisa</a:t>
            </a:r>
          </a:p>
          <a:p>
            <a:r>
              <a:rPr lang="pt-BR" sz="1400" dirty="0"/>
              <a:t>GT 50 membros</a:t>
            </a:r>
          </a:p>
        </p:txBody>
      </p:sp>
    </p:spTree>
    <p:extLst>
      <p:ext uri="{BB962C8B-B14F-4D97-AF65-F5344CB8AC3E}">
        <p14:creationId xmlns:p14="http://schemas.microsoft.com/office/powerpoint/2010/main" val="3427991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B607026F-159C-C7A7-BFC0-2763D9592E98}"/>
              </a:ext>
            </a:extLst>
          </p:cNvPr>
          <p:cNvSpPr txBox="1"/>
          <p:nvPr/>
        </p:nvSpPr>
        <p:spPr>
          <a:xfrm>
            <a:off x="310040" y="184662"/>
            <a:ext cx="3119436" cy="338554"/>
          </a:xfrm>
          <a:prstGeom prst="rect">
            <a:avLst/>
          </a:prstGeom>
          <a:noFill/>
        </p:spPr>
        <p:txBody>
          <a:bodyPr wrap="square" rtlCol="0">
            <a:spAutoFit/>
          </a:bodyPr>
          <a:lstStyle/>
          <a:p>
            <a:pPr algn="r"/>
            <a:r>
              <a:rPr lang="pt-BR" sz="1600" b="1" dirty="0">
                <a:latin typeface="Arial Narrow" panose="020B0606020202030204" pitchFamily="34" charset="0"/>
              </a:rPr>
              <a:t>Interceptar DPU em tempo seco</a:t>
            </a:r>
          </a:p>
        </p:txBody>
      </p:sp>
      <p:sp>
        <p:nvSpPr>
          <p:cNvPr id="5" name="CaixaDeTexto 4">
            <a:extLst>
              <a:ext uri="{FF2B5EF4-FFF2-40B4-BE49-F238E27FC236}">
                <a16:creationId xmlns:a16="http://schemas.microsoft.com/office/drawing/2014/main" id="{509E4231-F889-1348-186E-5D7B6045ACC3}"/>
              </a:ext>
            </a:extLst>
          </p:cNvPr>
          <p:cNvSpPr txBox="1"/>
          <p:nvPr/>
        </p:nvSpPr>
        <p:spPr>
          <a:xfrm>
            <a:off x="768140" y="492439"/>
            <a:ext cx="2661336" cy="338554"/>
          </a:xfrm>
          <a:prstGeom prst="rect">
            <a:avLst/>
          </a:prstGeom>
          <a:noFill/>
        </p:spPr>
        <p:txBody>
          <a:bodyPr wrap="square" rtlCol="0">
            <a:spAutoFit/>
          </a:bodyPr>
          <a:lstStyle/>
          <a:p>
            <a:pPr algn="r"/>
            <a:r>
              <a:rPr lang="pt-BR" sz="1600" b="1" dirty="0">
                <a:latin typeface="Arial Narrow" panose="020B0606020202030204" pitchFamily="34" charset="0"/>
              </a:rPr>
              <a:t>Não converte DPU em unitário</a:t>
            </a:r>
          </a:p>
        </p:txBody>
      </p:sp>
      <p:sp>
        <p:nvSpPr>
          <p:cNvPr id="6" name="CaixaDeTexto 5">
            <a:extLst>
              <a:ext uri="{FF2B5EF4-FFF2-40B4-BE49-F238E27FC236}">
                <a16:creationId xmlns:a16="http://schemas.microsoft.com/office/drawing/2014/main" id="{18833EC4-6A02-71CB-6818-CDF3E9358056}"/>
              </a:ext>
            </a:extLst>
          </p:cNvPr>
          <p:cNvSpPr txBox="1"/>
          <p:nvPr/>
        </p:nvSpPr>
        <p:spPr>
          <a:xfrm>
            <a:off x="7268" y="820531"/>
            <a:ext cx="3430773" cy="338554"/>
          </a:xfrm>
          <a:prstGeom prst="rect">
            <a:avLst/>
          </a:prstGeom>
          <a:noFill/>
        </p:spPr>
        <p:txBody>
          <a:bodyPr wrap="square" rtlCol="0">
            <a:spAutoFit/>
          </a:bodyPr>
          <a:lstStyle/>
          <a:p>
            <a:pPr algn="r"/>
            <a:r>
              <a:rPr lang="pt-BR" sz="1600" b="1" dirty="0">
                <a:latin typeface="Arial Narrow" panose="020B0606020202030204" pitchFamily="34" charset="0"/>
              </a:rPr>
              <a:t>Adicional e complementar ao separador</a:t>
            </a:r>
          </a:p>
        </p:txBody>
      </p:sp>
      <p:sp>
        <p:nvSpPr>
          <p:cNvPr id="7" name="CaixaDeTexto 6">
            <a:extLst>
              <a:ext uri="{FF2B5EF4-FFF2-40B4-BE49-F238E27FC236}">
                <a16:creationId xmlns:a16="http://schemas.microsoft.com/office/drawing/2014/main" id="{D19C4F5A-9387-480D-DC89-A03EDC3A864A}"/>
              </a:ext>
            </a:extLst>
          </p:cNvPr>
          <p:cNvSpPr txBox="1"/>
          <p:nvPr/>
        </p:nvSpPr>
        <p:spPr>
          <a:xfrm>
            <a:off x="-1299" y="1145449"/>
            <a:ext cx="3430773" cy="338554"/>
          </a:xfrm>
          <a:prstGeom prst="rect">
            <a:avLst/>
          </a:prstGeom>
          <a:noFill/>
        </p:spPr>
        <p:txBody>
          <a:bodyPr wrap="square" rtlCol="0">
            <a:spAutoFit/>
          </a:bodyPr>
          <a:lstStyle/>
          <a:p>
            <a:pPr algn="r"/>
            <a:r>
              <a:rPr lang="pt-BR" sz="1600" b="1" dirty="0">
                <a:latin typeface="Arial Narrow" panose="020B0606020202030204" pitchFamily="34" charset="0"/>
              </a:rPr>
              <a:t>Obriga o tratamento em tempo seco</a:t>
            </a:r>
          </a:p>
        </p:txBody>
      </p:sp>
      <p:sp>
        <p:nvSpPr>
          <p:cNvPr id="9" name="CaixaDeTexto 8">
            <a:extLst>
              <a:ext uri="{FF2B5EF4-FFF2-40B4-BE49-F238E27FC236}">
                <a16:creationId xmlns:a16="http://schemas.microsoft.com/office/drawing/2014/main" id="{D3E7D882-AEAA-972E-AEA5-2856F5062FAF}"/>
              </a:ext>
            </a:extLst>
          </p:cNvPr>
          <p:cNvSpPr txBox="1"/>
          <p:nvPr/>
        </p:nvSpPr>
        <p:spPr>
          <a:xfrm>
            <a:off x="7268" y="1557672"/>
            <a:ext cx="3430773" cy="338554"/>
          </a:xfrm>
          <a:prstGeom prst="rect">
            <a:avLst/>
          </a:prstGeom>
          <a:noFill/>
        </p:spPr>
        <p:txBody>
          <a:bodyPr wrap="square" rtlCol="0">
            <a:spAutoFit/>
          </a:bodyPr>
          <a:lstStyle/>
          <a:p>
            <a:pPr algn="r"/>
            <a:r>
              <a:rPr lang="pt-BR" sz="1600" b="1" dirty="0">
                <a:latin typeface="Arial Narrow" panose="020B0606020202030204" pitchFamily="34" charset="0"/>
              </a:rPr>
              <a:t>Extravasa em chuva</a:t>
            </a:r>
          </a:p>
        </p:txBody>
      </p:sp>
      <p:sp>
        <p:nvSpPr>
          <p:cNvPr id="11" name="CaixaDeTexto 10">
            <a:extLst>
              <a:ext uri="{FF2B5EF4-FFF2-40B4-BE49-F238E27FC236}">
                <a16:creationId xmlns:a16="http://schemas.microsoft.com/office/drawing/2014/main" id="{3438505F-5629-4054-DD90-FB9AD03B8F4E}"/>
              </a:ext>
            </a:extLst>
          </p:cNvPr>
          <p:cNvSpPr txBox="1"/>
          <p:nvPr/>
        </p:nvSpPr>
        <p:spPr>
          <a:xfrm>
            <a:off x="7268" y="1915807"/>
            <a:ext cx="3430773" cy="584775"/>
          </a:xfrm>
          <a:prstGeom prst="rect">
            <a:avLst/>
          </a:prstGeom>
          <a:noFill/>
        </p:spPr>
        <p:txBody>
          <a:bodyPr wrap="square" rtlCol="0">
            <a:spAutoFit/>
          </a:bodyPr>
          <a:lstStyle/>
          <a:p>
            <a:pPr algn="r"/>
            <a:r>
              <a:rPr lang="pt-BR" sz="1600" b="1" dirty="0">
                <a:latin typeface="Arial Narrow" panose="020B0606020202030204" pitchFamily="34" charset="0"/>
              </a:rPr>
              <a:t>Admite-se mas não obriga o tratamento de vazão extravasada</a:t>
            </a:r>
          </a:p>
        </p:txBody>
      </p:sp>
      <p:sp>
        <p:nvSpPr>
          <p:cNvPr id="13" name="CaixaDeTexto 12">
            <a:extLst>
              <a:ext uri="{FF2B5EF4-FFF2-40B4-BE49-F238E27FC236}">
                <a16:creationId xmlns:a16="http://schemas.microsoft.com/office/drawing/2014/main" id="{2D5B3D07-804B-7820-BAF5-01D1262DAB6A}"/>
              </a:ext>
            </a:extLst>
          </p:cNvPr>
          <p:cNvSpPr txBox="1"/>
          <p:nvPr/>
        </p:nvSpPr>
        <p:spPr>
          <a:xfrm>
            <a:off x="10160" y="3213516"/>
            <a:ext cx="3430773" cy="338554"/>
          </a:xfrm>
          <a:prstGeom prst="rect">
            <a:avLst/>
          </a:prstGeom>
          <a:noFill/>
        </p:spPr>
        <p:txBody>
          <a:bodyPr wrap="square" rtlCol="0">
            <a:spAutoFit/>
          </a:bodyPr>
          <a:lstStyle/>
          <a:p>
            <a:pPr algn="r"/>
            <a:r>
              <a:rPr lang="pt-BR" sz="1600" b="1" dirty="0">
                <a:latin typeface="Arial Narrow" panose="020B0606020202030204" pitchFamily="34" charset="0"/>
              </a:rPr>
              <a:t>Casos e situações: aplicabilidade</a:t>
            </a:r>
          </a:p>
        </p:txBody>
      </p:sp>
      <p:sp>
        <p:nvSpPr>
          <p:cNvPr id="15" name="CaixaDeTexto 14">
            <a:extLst>
              <a:ext uri="{FF2B5EF4-FFF2-40B4-BE49-F238E27FC236}">
                <a16:creationId xmlns:a16="http://schemas.microsoft.com/office/drawing/2014/main" id="{A8B8E6EF-DBD0-B6F0-E3F4-DE41E93F4A57}"/>
              </a:ext>
            </a:extLst>
          </p:cNvPr>
          <p:cNvSpPr txBox="1"/>
          <p:nvPr/>
        </p:nvSpPr>
        <p:spPr>
          <a:xfrm>
            <a:off x="10160" y="4435989"/>
            <a:ext cx="3430773" cy="338554"/>
          </a:xfrm>
          <a:prstGeom prst="rect">
            <a:avLst/>
          </a:prstGeom>
          <a:noFill/>
        </p:spPr>
        <p:txBody>
          <a:bodyPr wrap="square" rtlCol="0">
            <a:spAutoFit/>
          </a:bodyPr>
          <a:lstStyle/>
          <a:p>
            <a:pPr algn="r"/>
            <a:r>
              <a:rPr lang="pt-BR" sz="1600" b="1" dirty="0">
                <a:latin typeface="Arial Narrow" panose="020B0606020202030204" pitchFamily="34" charset="0"/>
              </a:rPr>
              <a:t>Melhoria contínua do separador</a:t>
            </a:r>
          </a:p>
        </p:txBody>
      </p:sp>
      <p:sp>
        <p:nvSpPr>
          <p:cNvPr id="17" name="CaixaDeTexto 16">
            <a:extLst>
              <a:ext uri="{FF2B5EF4-FFF2-40B4-BE49-F238E27FC236}">
                <a16:creationId xmlns:a16="http://schemas.microsoft.com/office/drawing/2014/main" id="{5722F450-0609-8340-D555-C7E395CD04FE}"/>
              </a:ext>
            </a:extLst>
          </p:cNvPr>
          <p:cNvSpPr txBox="1"/>
          <p:nvPr/>
        </p:nvSpPr>
        <p:spPr>
          <a:xfrm>
            <a:off x="7268" y="5159510"/>
            <a:ext cx="3430773" cy="338554"/>
          </a:xfrm>
          <a:prstGeom prst="rect">
            <a:avLst/>
          </a:prstGeom>
          <a:noFill/>
        </p:spPr>
        <p:txBody>
          <a:bodyPr wrap="square" rtlCol="0">
            <a:spAutoFit/>
          </a:bodyPr>
          <a:lstStyle/>
          <a:p>
            <a:pPr algn="r"/>
            <a:r>
              <a:rPr lang="pt-BR" sz="1600" b="1" dirty="0">
                <a:latin typeface="Arial Narrow" panose="020B0606020202030204" pitchFamily="34" charset="0"/>
              </a:rPr>
              <a:t>Estrutura redundante</a:t>
            </a:r>
          </a:p>
        </p:txBody>
      </p:sp>
      <p:sp>
        <p:nvSpPr>
          <p:cNvPr id="19" name="CaixaDeTexto 18">
            <a:extLst>
              <a:ext uri="{FF2B5EF4-FFF2-40B4-BE49-F238E27FC236}">
                <a16:creationId xmlns:a16="http://schemas.microsoft.com/office/drawing/2014/main" id="{DBA40E85-3E7F-F75F-1C4F-CA0FCE12DFA0}"/>
              </a:ext>
            </a:extLst>
          </p:cNvPr>
          <p:cNvSpPr txBox="1"/>
          <p:nvPr/>
        </p:nvSpPr>
        <p:spPr>
          <a:xfrm>
            <a:off x="7268" y="5770928"/>
            <a:ext cx="3430773" cy="338554"/>
          </a:xfrm>
          <a:prstGeom prst="rect">
            <a:avLst/>
          </a:prstGeom>
          <a:noFill/>
        </p:spPr>
        <p:txBody>
          <a:bodyPr wrap="square" rtlCol="0">
            <a:spAutoFit/>
          </a:bodyPr>
          <a:lstStyle/>
          <a:p>
            <a:pPr algn="r"/>
            <a:r>
              <a:rPr lang="pt-BR" sz="1600" b="1" dirty="0">
                <a:latin typeface="Arial Narrow" panose="020B0606020202030204" pitchFamily="34" charset="0"/>
              </a:rPr>
              <a:t>Estratégia e concepção considera PDE</a:t>
            </a:r>
          </a:p>
        </p:txBody>
      </p:sp>
      <p:sp>
        <p:nvSpPr>
          <p:cNvPr id="21" name="CaixaDeTexto 20">
            <a:extLst>
              <a:ext uri="{FF2B5EF4-FFF2-40B4-BE49-F238E27FC236}">
                <a16:creationId xmlns:a16="http://schemas.microsoft.com/office/drawing/2014/main" id="{C1C0B900-FEBB-7907-EF91-1AF1D2063126}"/>
              </a:ext>
            </a:extLst>
          </p:cNvPr>
          <p:cNvSpPr txBox="1"/>
          <p:nvPr/>
        </p:nvSpPr>
        <p:spPr>
          <a:xfrm>
            <a:off x="-1300" y="6345241"/>
            <a:ext cx="3430773" cy="338554"/>
          </a:xfrm>
          <a:prstGeom prst="rect">
            <a:avLst/>
          </a:prstGeom>
          <a:noFill/>
        </p:spPr>
        <p:txBody>
          <a:bodyPr wrap="square" rtlCol="0">
            <a:spAutoFit/>
          </a:bodyPr>
          <a:lstStyle/>
          <a:p>
            <a:pPr algn="r"/>
            <a:r>
              <a:rPr lang="pt-BR" sz="1600" b="1" dirty="0">
                <a:latin typeface="Arial Narrow" panose="020B0606020202030204" pitchFamily="34" charset="0"/>
              </a:rPr>
              <a:t>Mantidos critérios e parâmetros de DPU </a:t>
            </a:r>
          </a:p>
        </p:txBody>
      </p:sp>
      <p:pic>
        <p:nvPicPr>
          <p:cNvPr id="28" name="Imagem 27">
            <a:extLst>
              <a:ext uri="{FF2B5EF4-FFF2-40B4-BE49-F238E27FC236}">
                <a16:creationId xmlns:a16="http://schemas.microsoft.com/office/drawing/2014/main" id="{5E035FA9-89A4-D26A-7F32-B7E80479220B}"/>
              </a:ext>
            </a:extLst>
          </p:cNvPr>
          <p:cNvPicPr>
            <a:picLocks noChangeAspect="1"/>
          </p:cNvPicPr>
          <p:nvPr/>
        </p:nvPicPr>
        <p:blipFill>
          <a:blip r:embed="rId2"/>
          <a:stretch>
            <a:fillRect/>
          </a:stretch>
        </p:blipFill>
        <p:spPr>
          <a:xfrm>
            <a:off x="9276118" y="1201175"/>
            <a:ext cx="2222200" cy="1650777"/>
          </a:xfrm>
          <a:prstGeom prst="rect">
            <a:avLst/>
          </a:prstGeom>
          <a:solidFill>
            <a:schemeClr val="accent6">
              <a:lumMod val="20000"/>
              <a:lumOff val="80000"/>
            </a:schemeClr>
          </a:solidFill>
          <a:ln>
            <a:solidFill>
              <a:schemeClr val="tx1"/>
            </a:solidFill>
          </a:ln>
        </p:spPr>
      </p:pic>
      <p:sp>
        <p:nvSpPr>
          <p:cNvPr id="29" name="CaixaDeTexto 28">
            <a:extLst>
              <a:ext uri="{FF2B5EF4-FFF2-40B4-BE49-F238E27FC236}">
                <a16:creationId xmlns:a16="http://schemas.microsoft.com/office/drawing/2014/main" id="{5B035E74-79B4-93A6-1B0E-5706B36B0F99}"/>
              </a:ext>
            </a:extLst>
          </p:cNvPr>
          <p:cNvSpPr txBox="1"/>
          <p:nvPr/>
        </p:nvSpPr>
        <p:spPr>
          <a:xfrm>
            <a:off x="8610557" y="2930680"/>
            <a:ext cx="3424725" cy="2677656"/>
          </a:xfrm>
          <a:prstGeom prst="rect">
            <a:avLst/>
          </a:prstGeom>
          <a:solidFill>
            <a:schemeClr val="accent4"/>
          </a:solidFill>
        </p:spPr>
        <p:txBody>
          <a:bodyPr wrap="square" rtlCol="0">
            <a:spAutoFit/>
          </a:bodyPr>
          <a:lstStyle>
            <a:defPPr>
              <a:defRPr lang="pt-BR"/>
            </a:defPPr>
            <a:lvl1pPr algn="ctr">
              <a:defRPr sz="2000" b="1">
                <a:solidFill>
                  <a:schemeClr val="accent1">
                    <a:lumMod val="75000"/>
                  </a:schemeClr>
                </a:solidFill>
              </a:defRPr>
            </a:lvl1pPr>
          </a:lstStyle>
          <a:p>
            <a:pPr algn="l"/>
            <a:r>
              <a:rPr lang="pt-BR" sz="3200" dirty="0"/>
              <a:t>PREMISSAS</a:t>
            </a:r>
          </a:p>
          <a:p>
            <a:pPr algn="l"/>
            <a:r>
              <a:rPr lang="pt-BR" sz="3200" dirty="0"/>
              <a:t>CONCEITOS </a:t>
            </a:r>
          </a:p>
          <a:p>
            <a:pPr algn="l"/>
            <a:r>
              <a:rPr lang="pt-BR" sz="3200" dirty="0"/>
              <a:t>DEFINIÇÕES!</a:t>
            </a:r>
          </a:p>
          <a:p>
            <a:r>
              <a:rPr lang="pt-BR" sz="1600" dirty="0"/>
              <a:t>Setembro 2023 – Novembro 2024</a:t>
            </a:r>
          </a:p>
          <a:p>
            <a:r>
              <a:rPr lang="pt-BR" sz="1400" dirty="0"/>
              <a:t>Concessionárias estatais e privadas, empresas de consultoria e projetos, universidades e centros de pesquisa</a:t>
            </a:r>
          </a:p>
          <a:p>
            <a:r>
              <a:rPr lang="pt-BR" sz="1400" dirty="0"/>
              <a:t>GT 50 membros</a:t>
            </a:r>
          </a:p>
        </p:txBody>
      </p:sp>
      <p:pic>
        <p:nvPicPr>
          <p:cNvPr id="2" name="Imagem 1">
            <a:extLst>
              <a:ext uri="{FF2B5EF4-FFF2-40B4-BE49-F238E27FC236}">
                <a16:creationId xmlns:a16="http://schemas.microsoft.com/office/drawing/2014/main" id="{2B092F37-E2AF-A9EF-093A-C8067975BD1D}"/>
              </a:ext>
            </a:extLst>
          </p:cNvPr>
          <p:cNvPicPr>
            <a:picLocks noChangeAspect="1"/>
          </p:cNvPicPr>
          <p:nvPr/>
        </p:nvPicPr>
        <p:blipFill>
          <a:blip r:embed="rId3">
            <a:alphaModFix/>
          </a:blip>
          <a:stretch>
            <a:fillRect/>
          </a:stretch>
        </p:blipFill>
        <p:spPr>
          <a:xfrm>
            <a:off x="3419315" y="-1"/>
            <a:ext cx="4733141" cy="6834863"/>
          </a:xfrm>
          <a:prstGeom prst="rect">
            <a:avLst/>
          </a:prstGeom>
          <a:ln>
            <a:noFill/>
          </a:ln>
        </p:spPr>
      </p:pic>
      <p:sp>
        <p:nvSpPr>
          <p:cNvPr id="8" name="CaixaDeTexto 7">
            <a:extLst>
              <a:ext uri="{FF2B5EF4-FFF2-40B4-BE49-F238E27FC236}">
                <a16:creationId xmlns:a16="http://schemas.microsoft.com/office/drawing/2014/main" id="{BA4F4EF5-5833-C3D2-76E5-F231E7625BF0}"/>
              </a:ext>
            </a:extLst>
          </p:cNvPr>
          <p:cNvSpPr txBox="1"/>
          <p:nvPr/>
        </p:nvSpPr>
        <p:spPr>
          <a:xfrm>
            <a:off x="8687255" y="5687064"/>
            <a:ext cx="3271328" cy="1015663"/>
          </a:xfrm>
          <a:prstGeom prst="rect">
            <a:avLst/>
          </a:prstGeom>
          <a:noFill/>
        </p:spPr>
        <p:txBody>
          <a:bodyPr wrap="square">
            <a:spAutoFit/>
          </a:bodyPr>
          <a:lstStyle/>
          <a:p>
            <a:r>
              <a:rPr lang="pt-BR" sz="1000" dirty="0"/>
              <a:t>https://www.linkedin.com/posts/comit%C3%AA-brasileiro-de-saneamento-b%C3%A1sico-abnt-ab68a835b_participe-da-consulta-nacional-abnt-nbr-activity-7364393685003788288-3e6_?utm_source=share&amp;utm_medium=member_android&amp;rcm=ACoAADUaK50BsDqKLTJia1KnxpWMDa55yFxRQ10 </a:t>
            </a:r>
          </a:p>
        </p:txBody>
      </p:sp>
    </p:spTree>
    <p:extLst>
      <p:ext uri="{BB962C8B-B14F-4D97-AF65-F5344CB8AC3E}">
        <p14:creationId xmlns:p14="http://schemas.microsoft.com/office/powerpoint/2010/main" val="679661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EC8C4793-7C74-7ADF-82EF-FCF21B124FC5}"/>
              </a:ext>
            </a:extLst>
          </p:cNvPr>
          <p:cNvSpPr txBox="1"/>
          <p:nvPr/>
        </p:nvSpPr>
        <p:spPr>
          <a:xfrm>
            <a:off x="3534409" y="-40640"/>
            <a:ext cx="5123180" cy="523220"/>
          </a:xfrm>
          <a:prstGeom prst="rect">
            <a:avLst/>
          </a:prstGeom>
          <a:noFill/>
        </p:spPr>
        <p:txBody>
          <a:bodyPr wrap="square" rtlCol="0">
            <a:spAutoFit/>
          </a:bodyPr>
          <a:lstStyle/>
          <a:p>
            <a:pPr algn="ctr"/>
            <a:r>
              <a:rPr lang="pt-BR" sz="2800" b="1" dirty="0">
                <a:latin typeface="Arial Nova Cond Light" panose="020B0306020202020204" pitchFamily="34" charset="0"/>
              </a:rPr>
              <a:t>Interceptar DPU em tempo seco</a:t>
            </a:r>
          </a:p>
        </p:txBody>
      </p:sp>
      <p:pic>
        <p:nvPicPr>
          <p:cNvPr id="3" name="Imagem 2">
            <a:extLst>
              <a:ext uri="{FF2B5EF4-FFF2-40B4-BE49-F238E27FC236}">
                <a16:creationId xmlns:a16="http://schemas.microsoft.com/office/drawing/2014/main" id="{F6FAEB99-A6CE-69C0-AC30-D4095AE32D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732" y="779110"/>
            <a:ext cx="11746535" cy="5924708"/>
          </a:xfrm>
          <a:prstGeom prst="rect">
            <a:avLst/>
          </a:prstGeom>
          <a:ln>
            <a:solidFill>
              <a:schemeClr val="tx1"/>
            </a:solidFill>
          </a:ln>
        </p:spPr>
      </p:pic>
    </p:spTree>
    <p:extLst>
      <p:ext uri="{BB962C8B-B14F-4D97-AF65-F5344CB8AC3E}">
        <p14:creationId xmlns:p14="http://schemas.microsoft.com/office/powerpoint/2010/main" val="4009529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616F2-A858-8169-194A-99C01C4D19EF}"/>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E2C28B8E-BF18-0F16-0584-28B807429331}"/>
              </a:ext>
            </a:extLst>
          </p:cNvPr>
          <p:cNvSpPr txBox="1"/>
          <p:nvPr/>
        </p:nvSpPr>
        <p:spPr>
          <a:xfrm>
            <a:off x="2995190" y="-59178"/>
            <a:ext cx="6201620" cy="523220"/>
          </a:xfrm>
          <a:prstGeom prst="rect">
            <a:avLst/>
          </a:prstGeom>
          <a:noFill/>
        </p:spPr>
        <p:txBody>
          <a:bodyPr wrap="square" rtlCol="0">
            <a:spAutoFit/>
          </a:bodyPr>
          <a:lstStyle/>
          <a:p>
            <a:pPr algn="ctr"/>
            <a:r>
              <a:rPr lang="pt-BR" sz="2800" b="1" dirty="0">
                <a:latin typeface="Arial Nova Cond Light" panose="020B0306020202020204" pitchFamily="34" charset="0"/>
              </a:rPr>
              <a:t>Obriga o tratamento em tempo seco</a:t>
            </a:r>
          </a:p>
        </p:txBody>
      </p:sp>
      <p:pic>
        <p:nvPicPr>
          <p:cNvPr id="3" name="Imagem 2">
            <a:extLst>
              <a:ext uri="{FF2B5EF4-FFF2-40B4-BE49-F238E27FC236}">
                <a16:creationId xmlns:a16="http://schemas.microsoft.com/office/drawing/2014/main" id="{A0291F7A-F9E5-6A38-79EF-7069B1D21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806" y="731520"/>
            <a:ext cx="11746535" cy="5981471"/>
          </a:xfrm>
          <a:prstGeom prst="rect">
            <a:avLst/>
          </a:prstGeom>
          <a:ln>
            <a:solidFill>
              <a:schemeClr val="tx1"/>
            </a:solidFill>
          </a:ln>
        </p:spPr>
      </p:pic>
      <p:pic>
        <p:nvPicPr>
          <p:cNvPr id="5" name="Picture 2" descr="Saiba como funciona o processo de tratamento do esgoto no Brasil | Ciência  | Galileu">
            <a:extLst>
              <a:ext uri="{FF2B5EF4-FFF2-40B4-BE49-F238E27FC236}">
                <a16:creationId xmlns:a16="http://schemas.microsoft.com/office/drawing/2014/main" id="{C6AD5CB7-A072-DE75-66EB-1411DE541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1678" y="801236"/>
            <a:ext cx="2615766" cy="174384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10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D5807-FDDD-1F4D-D558-00CF936916E0}"/>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9EEBF9E6-4743-3041-2B72-00BF12AB6EAE}"/>
              </a:ext>
            </a:extLst>
          </p:cNvPr>
          <p:cNvSpPr txBox="1"/>
          <p:nvPr/>
        </p:nvSpPr>
        <p:spPr>
          <a:xfrm>
            <a:off x="2995190" y="-50800"/>
            <a:ext cx="6201620" cy="523220"/>
          </a:xfrm>
          <a:prstGeom prst="rect">
            <a:avLst/>
          </a:prstGeom>
          <a:noFill/>
        </p:spPr>
        <p:txBody>
          <a:bodyPr wrap="square" rtlCol="0">
            <a:spAutoFit/>
          </a:bodyPr>
          <a:lstStyle/>
          <a:p>
            <a:pPr algn="ctr"/>
            <a:r>
              <a:rPr lang="pt-BR" sz="2800" b="1" dirty="0">
                <a:latin typeface="Arial Nova Cond Light" panose="020B0306020202020204" pitchFamily="34" charset="0"/>
              </a:rPr>
              <a:t>Extravasa durante as chuvas</a:t>
            </a:r>
          </a:p>
        </p:txBody>
      </p:sp>
      <p:pic>
        <p:nvPicPr>
          <p:cNvPr id="4" name="Imagem 3">
            <a:extLst>
              <a:ext uri="{FF2B5EF4-FFF2-40B4-BE49-F238E27FC236}">
                <a16:creationId xmlns:a16="http://schemas.microsoft.com/office/drawing/2014/main" id="{F5B42674-C4F1-E334-058B-B90E8CA467EA}"/>
              </a:ext>
            </a:extLst>
          </p:cNvPr>
          <p:cNvPicPr>
            <a:picLocks noChangeAspect="1"/>
          </p:cNvPicPr>
          <p:nvPr/>
        </p:nvPicPr>
        <p:blipFill>
          <a:blip r:embed="rId2"/>
          <a:srcRect l="2110" t="16585" r="3632" b="8926"/>
          <a:stretch>
            <a:fillRect/>
          </a:stretch>
        </p:blipFill>
        <p:spPr>
          <a:xfrm>
            <a:off x="935471" y="567410"/>
            <a:ext cx="10382018" cy="6153430"/>
          </a:xfrm>
          <a:prstGeom prst="rect">
            <a:avLst/>
          </a:prstGeom>
          <a:ln>
            <a:solidFill>
              <a:schemeClr val="bg2">
                <a:lumMod val="10000"/>
              </a:schemeClr>
            </a:solidFill>
          </a:ln>
        </p:spPr>
      </p:pic>
    </p:spTree>
    <p:extLst>
      <p:ext uri="{BB962C8B-B14F-4D97-AF65-F5344CB8AC3E}">
        <p14:creationId xmlns:p14="http://schemas.microsoft.com/office/powerpoint/2010/main" val="40042471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044C80AB-C1DC-6112-608F-F59F265E3366}"/>
              </a:ext>
            </a:extLst>
          </p:cNvPr>
          <p:cNvSpPr txBox="1"/>
          <p:nvPr/>
        </p:nvSpPr>
        <p:spPr>
          <a:xfrm>
            <a:off x="1717040" y="-59178"/>
            <a:ext cx="8747760" cy="523220"/>
          </a:xfrm>
          <a:prstGeom prst="rect">
            <a:avLst/>
          </a:prstGeom>
          <a:noFill/>
        </p:spPr>
        <p:txBody>
          <a:bodyPr wrap="square" rtlCol="0">
            <a:spAutoFit/>
          </a:bodyPr>
          <a:lstStyle/>
          <a:p>
            <a:pPr algn="ctr"/>
            <a:r>
              <a:rPr lang="pt-BR" sz="2800" b="1" dirty="0">
                <a:latin typeface="Arial Nova Cond Light" panose="020B0306020202020204" pitchFamily="34" charset="0"/>
              </a:rPr>
              <a:t>Admite mas não obriga o tratamento de vazão extravasada</a:t>
            </a:r>
          </a:p>
        </p:txBody>
      </p:sp>
      <p:pic>
        <p:nvPicPr>
          <p:cNvPr id="3" name="Imagem 2">
            <a:extLst>
              <a:ext uri="{FF2B5EF4-FFF2-40B4-BE49-F238E27FC236}">
                <a16:creationId xmlns:a16="http://schemas.microsoft.com/office/drawing/2014/main" id="{51323A32-F5BF-D98C-BFB0-9F5210536DD4}"/>
              </a:ext>
            </a:extLst>
          </p:cNvPr>
          <p:cNvPicPr>
            <a:picLocks noChangeAspect="1"/>
          </p:cNvPicPr>
          <p:nvPr/>
        </p:nvPicPr>
        <p:blipFill>
          <a:blip r:embed="rId2"/>
          <a:stretch>
            <a:fillRect/>
          </a:stretch>
        </p:blipFill>
        <p:spPr>
          <a:xfrm>
            <a:off x="1956522" y="616443"/>
            <a:ext cx="8168820" cy="6126616"/>
          </a:xfrm>
          <a:prstGeom prst="rect">
            <a:avLst/>
          </a:prstGeom>
          <a:ln>
            <a:solidFill>
              <a:schemeClr val="bg2">
                <a:lumMod val="10000"/>
              </a:schemeClr>
            </a:solidFill>
          </a:ln>
        </p:spPr>
      </p:pic>
    </p:spTree>
    <p:extLst>
      <p:ext uri="{BB962C8B-B14F-4D97-AF65-F5344CB8AC3E}">
        <p14:creationId xmlns:p14="http://schemas.microsoft.com/office/powerpoint/2010/main" val="2693688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C58F9-A703-82B8-4734-3D8DFBDC2215}"/>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8238B0F0-983A-95A4-A7B7-9DE69038B7F7}"/>
              </a:ext>
            </a:extLst>
          </p:cNvPr>
          <p:cNvSpPr txBox="1"/>
          <p:nvPr/>
        </p:nvSpPr>
        <p:spPr>
          <a:xfrm>
            <a:off x="1680253" y="-59178"/>
            <a:ext cx="8831493" cy="1015663"/>
          </a:xfrm>
          <a:prstGeom prst="rect">
            <a:avLst/>
          </a:prstGeom>
          <a:noFill/>
        </p:spPr>
        <p:txBody>
          <a:bodyPr wrap="square" rtlCol="0">
            <a:spAutoFit/>
          </a:bodyPr>
          <a:lstStyle/>
          <a:p>
            <a:pPr algn="ctr"/>
            <a:r>
              <a:rPr lang="pt-BR" sz="2800" b="1" dirty="0">
                <a:latin typeface="Arial Nova Cond Light" panose="020B0306020202020204" pitchFamily="34" charset="0"/>
              </a:rPr>
              <a:t>Não converte DPU em sistema unitário (combinado, misto)</a:t>
            </a:r>
          </a:p>
          <a:p>
            <a:pPr algn="ctr"/>
            <a:endParaRPr lang="pt-BR" sz="1000" b="1" dirty="0">
              <a:latin typeface="Arial Nova Cond Light" panose="020B0306020202020204" pitchFamily="34" charset="0"/>
            </a:endParaRPr>
          </a:p>
          <a:p>
            <a:pPr algn="ctr"/>
            <a:r>
              <a:rPr lang="pt-BR" sz="2200" b="1" dirty="0">
                <a:latin typeface="Arial Nova Cond Light" panose="020B0306020202020204" pitchFamily="34" charset="0"/>
              </a:rPr>
              <a:t>Mantidos critérios e parâmetros de dimensionamento de DPU </a:t>
            </a:r>
          </a:p>
        </p:txBody>
      </p:sp>
      <p:pic>
        <p:nvPicPr>
          <p:cNvPr id="4" name="Imagem 13">
            <a:extLst>
              <a:ext uri="{FF2B5EF4-FFF2-40B4-BE49-F238E27FC236}">
                <a16:creationId xmlns:a16="http://schemas.microsoft.com/office/drawing/2014/main" id="{DB7525F1-C1EA-9CCC-3944-023BC6CBB7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7563" y="1032685"/>
            <a:ext cx="8378564" cy="5658433"/>
          </a:xfrm>
          <a:prstGeom prst="rect">
            <a:avLst/>
          </a:prstGeom>
          <a:solidFill>
            <a:schemeClr val="bg2"/>
          </a:solidFill>
          <a:ln>
            <a:solidFill>
              <a:schemeClr val="bg2">
                <a:lumMod val="10000"/>
              </a:schemeClr>
            </a:solidFill>
          </a:ln>
        </p:spPr>
      </p:pic>
    </p:spTree>
    <p:extLst>
      <p:ext uri="{BB962C8B-B14F-4D97-AF65-F5344CB8AC3E}">
        <p14:creationId xmlns:p14="http://schemas.microsoft.com/office/powerpoint/2010/main" val="3423879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13BD0-EB8C-623E-31C5-54116EC9EA7F}"/>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A821DA73-F86F-0DA4-5459-C26A3ACDC76D}"/>
              </a:ext>
            </a:extLst>
          </p:cNvPr>
          <p:cNvSpPr txBox="1"/>
          <p:nvPr/>
        </p:nvSpPr>
        <p:spPr>
          <a:xfrm>
            <a:off x="774700" y="-59178"/>
            <a:ext cx="10642600" cy="1077218"/>
          </a:xfrm>
          <a:prstGeom prst="rect">
            <a:avLst/>
          </a:prstGeom>
          <a:noFill/>
        </p:spPr>
        <p:txBody>
          <a:bodyPr wrap="square" rtlCol="0">
            <a:spAutoFit/>
          </a:bodyPr>
          <a:lstStyle/>
          <a:p>
            <a:pPr algn="ctr"/>
            <a:r>
              <a:rPr lang="pt-BR" sz="2800" b="1" dirty="0">
                <a:latin typeface="Arial Nova Cond Light" panose="020B0306020202020204" pitchFamily="34" charset="0"/>
              </a:rPr>
              <a:t>Adicional e complementar ao sistema separador: estrutura redundante</a:t>
            </a:r>
          </a:p>
          <a:p>
            <a:pPr algn="ctr"/>
            <a:endParaRPr lang="pt-BR" sz="1200" b="1" dirty="0">
              <a:latin typeface="Arial Nova Cond Light" panose="020B0306020202020204" pitchFamily="34" charset="0"/>
            </a:endParaRPr>
          </a:p>
          <a:p>
            <a:pPr algn="ctr"/>
            <a:r>
              <a:rPr lang="pt-BR" sz="2200" b="1" dirty="0">
                <a:latin typeface="Arial Nova Cond Light" panose="020B0306020202020204" pitchFamily="34" charset="0"/>
              </a:rPr>
              <a:t>Configuração de um sistema adaptado para a realidade da ocupação urbana</a:t>
            </a:r>
          </a:p>
        </p:txBody>
      </p:sp>
      <p:pic>
        <p:nvPicPr>
          <p:cNvPr id="3" name="Imagem 2">
            <a:extLst>
              <a:ext uri="{FF2B5EF4-FFF2-40B4-BE49-F238E27FC236}">
                <a16:creationId xmlns:a16="http://schemas.microsoft.com/office/drawing/2014/main" id="{F4DF914B-E52D-A643-0427-5E63C2D5A369}"/>
              </a:ext>
            </a:extLst>
          </p:cNvPr>
          <p:cNvPicPr>
            <a:picLocks noChangeAspect="1"/>
          </p:cNvPicPr>
          <p:nvPr/>
        </p:nvPicPr>
        <p:blipFill>
          <a:blip r:embed="rId2"/>
          <a:stretch>
            <a:fillRect/>
          </a:stretch>
        </p:blipFill>
        <p:spPr>
          <a:xfrm>
            <a:off x="139700" y="1484926"/>
            <a:ext cx="7745910" cy="4357074"/>
          </a:xfrm>
          <a:prstGeom prst="rect">
            <a:avLst/>
          </a:prstGeom>
          <a:ln>
            <a:solidFill>
              <a:schemeClr val="bg2">
                <a:lumMod val="10000"/>
              </a:schemeClr>
            </a:solidFill>
          </a:ln>
        </p:spPr>
      </p:pic>
      <p:pic>
        <p:nvPicPr>
          <p:cNvPr id="5" name="Imagem 4">
            <a:extLst>
              <a:ext uri="{FF2B5EF4-FFF2-40B4-BE49-F238E27FC236}">
                <a16:creationId xmlns:a16="http://schemas.microsoft.com/office/drawing/2014/main" id="{DA610433-6298-B964-19B6-F8B74A63D91C}"/>
              </a:ext>
            </a:extLst>
          </p:cNvPr>
          <p:cNvPicPr>
            <a:picLocks noChangeAspect="1"/>
          </p:cNvPicPr>
          <p:nvPr/>
        </p:nvPicPr>
        <p:blipFill>
          <a:blip r:embed="rId3"/>
          <a:srcRect l="5578" t="31101" r="1712" b="9664"/>
          <a:stretch>
            <a:fillRect/>
          </a:stretch>
        </p:blipFill>
        <p:spPr>
          <a:xfrm>
            <a:off x="7175852" y="2362200"/>
            <a:ext cx="4876448" cy="2336800"/>
          </a:xfrm>
          <a:prstGeom prst="rect">
            <a:avLst/>
          </a:prstGeom>
          <a:ln>
            <a:solidFill>
              <a:schemeClr val="bg2">
                <a:lumMod val="10000"/>
              </a:schemeClr>
            </a:solidFill>
          </a:ln>
        </p:spPr>
      </p:pic>
    </p:spTree>
    <p:extLst>
      <p:ext uri="{BB962C8B-B14F-4D97-AF65-F5344CB8AC3E}">
        <p14:creationId xmlns:p14="http://schemas.microsoft.com/office/powerpoint/2010/main" val="3312189973"/>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18217</TotalTime>
  <Words>487</Words>
  <Application>Microsoft Office PowerPoint</Application>
  <PresentationFormat>Widescreen</PresentationFormat>
  <Paragraphs>65</Paragraphs>
  <Slides>15</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vt:i4>
      </vt:variant>
    </vt:vector>
  </HeadingPairs>
  <TitlesOfParts>
    <vt:vector size="21" baseType="lpstr">
      <vt:lpstr>Aptos Narrow</vt:lpstr>
      <vt:lpstr>Arial</vt:lpstr>
      <vt:lpstr>Arial Narrow</vt:lpstr>
      <vt:lpstr>Arial Nova Cond Light</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isaac volschan</dc:creator>
  <cp:lastModifiedBy>Isaac Volschan</cp:lastModifiedBy>
  <cp:revision>103</cp:revision>
  <dcterms:created xsi:type="dcterms:W3CDTF">2021-07-19T11:33:45Z</dcterms:created>
  <dcterms:modified xsi:type="dcterms:W3CDTF">2025-10-07T20:38:03Z</dcterms:modified>
</cp:coreProperties>
</file>