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notesMasterIdLst>
    <p:notesMasterId r:id="rId12"/>
  </p:notesMasterIdLst>
  <p:sldIdLst>
    <p:sldId id="256" r:id="rId2"/>
    <p:sldId id="285" r:id="rId3"/>
    <p:sldId id="304" r:id="rId4"/>
    <p:sldId id="259" r:id="rId5"/>
    <p:sldId id="290" r:id="rId6"/>
    <p:sldId id="305" r:id="rId7"/>
    <p:sldId id="298" r:id="rId8"/>
    <p:sldId id="306" r:id="rId9"/>
    <p:sldId id="307" r:id="rId10"/>
    <p:sldId id="28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D7DE8-4E2A-424F-AD99-2E9ED45AB9F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2044C-E034-45AA-BCB6-1C576642F6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581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2044C-E034-45AA-BCB6-1C576642F694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585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Click to edit Master text styles</a:t>
            </a:r>
          </a:p>
          <a:p>
            <a:pPr lvl="1" eaLnBrk="1" latinLnBrk="0" hangingPunct="1"/>
            <a:r>
              <a:rPr lang="pt-BR"/>
              <a:t>Second level</a:t>
            </a:r>
          </a:p>
          <a:p>
            <a:pPr lvl="2" eaLnBrk="1" latinLnBrk="0" hangingPunct="1"/>
            <a:r>
              <a:rPr lang="pt-BR"/>
              <a:t>Third level</a:t>
            </a:r>
          </a:p>
          <a:p>
            <a:pPr lvl="3" eaLnBrk="1" latinLnBrk="0" hangingPunct="1"/>
            <a:r>
              <a:rPr lang="pt-BR"/>
              <a:t>Fourth level</a:t>
            </a:r>
          </a:p>
          <a:p>
            <a:pPr lvl="4" eaLnBrk="1" latinLnBrk="0" hangingPunct="1"/>
            <a:r>
              <a:rPr lang="pt-BR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E29E33-B620-47F9-BB04-8846C2A5AFCC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Click to edit Master text styles</a:t>
            </a:r>
          </a:p>
          <a:p>
            <a:pPr lvl="1" eaLnBrk="1" latinLnBrk="0" hangingPunct="1"/>
            <a:r>
              <a:rPr kumimoji="0" lang="pt-BR"/>
              <a:t>Second level</a:t>
            </a:r>
          </a:p>
          <a:p>
            <a:pPr lvl="2" eaLnBrk="1" latinLnBrk="0" hangingPunct="1"/>
            <a:r>
              <a:rPr kumimoji="0" lang="pt-BR"/>
              <a:t>Third level</a:t>
            </a:r>
          </a:p>
          <a:p>
            <a:pPr lvl="3" eaLnBrk="1" latinLnBrk="0" hangingPunct="1"/>
            <a:r>
              <a:rPr kumimoji="0" lang="pt-BR"/>
              <a:t>Fourth level</a:t>
            </a:r>
          </a:p>
          <a:p>
            <a:pPr lvl="4" eaLnBrk="1" latinLnBrk="0" hangingPunct="1"/>
            <a:r>
              <a:rPr kumimoji="0" lang="pt-BR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E7BAF4-9321-4D77-BF0D-E7ADADEBB804}" type="datetimeFigureOut">
              <a:rPr lang="pt-BR" smtClean="0"/>
              <a:pPr/>
              <a:t>03/10/2025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E286AD-594D-43D8-8F20-1FE94C83EB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1680" y="620688"/>
            <a:ext cx="7272808" cy="2592288"/>
          </a:xfrm>
        </p:spPr>
        <p:txBody>
          <a:bodyPr>
            <a:normAutofit fontScale="90000"/>
          </a:bodyPr>
          <a:lstStyle/>
          <a:p>
            <a:r>
              <a:rPr lang="pt-BR" sz="3200" dirty="0">
                <a:solidFill>
                  <a:srgbClr val="0070C0"/>
                </a:solidFill>
              </a:rPr>
              <a:t>Superando os Desafios da Universalização </a:t>
            </a:r>
            <a:br>
              <a:rPr lang="pt-BR" sz="3200" dirty="0">
                <a:solidFill>
                  <a:srgbClr val="0070C0"/>
                </a:solidFill>
              </a:rPr>
            </a:br>
            <a:r>
              <a:rPr lang="pt-BR" sz="3200" dirty="0">
                <a:solidFill>
                  <a:srgbClr val="0070C0"/>
                </a:solidFill>
              </a:rPr>
              <a:t>no </a:t>
            </a:r>
            <a:r>
              <a:rPr lang="pt-BR" sz="3200" i="1" dirty="0">
                <a:solidFill>
                  <a:srgbClr val="0070C0"/>
                </a:solidFill>
              </a:rPr>
              <a:t>Saneamento básico:</a:t>
            </a:r>
            <a:br>
              <a:rPr lang="pt-BR" sz="3200" i="1" dirty="0">
                <a:solidFill>
                  <a:srgbClr val="0070C0"/>
                </a:solidFill>
              </a:rPr>
            </a:br>
            <a:br>
              <a:rPr lang="pt-BR" sz="3200" i="1" dirty="0">
                <a:solidFill>
                  <a:srgbClr val="0070C0"/>
                </a:solidFill>
              </a:rPr>
            </a:br>
            <a:r>
              <a:rPr lang="pt-BR" sz="3200" i="1" dirty="0">
                <a:solidFill>
                  <a:srgbClr val="0070C0"/>
                </a:solidFill>
              </a:rPr>
              <a:t>A questão da segurança jurídica</a:t>
            </a:r>
            <a:br>
              <a:rPr lang="pt-BR" sz="3200" i="1" dirty="0">
                <a:solidFill>
                  <a:srgbClr val="0070C0"/>
                </a:solidFill>
              </a:rPr>
            </a:br>
            <a:endParaRPr lang="pt-BR" sz="3200" i="1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4600" y="3352800"/>
            <a:ext cx="6172200" cy="1371600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Rodrigo Tostes de Alencar Mascarenhas</a:t>
            </a:r>
          </a:p>
          <a:p>
            <a:endParaRPr lang="pt-BR" sz="2000" dirty="0">
              <a:solidFill>
                <a:schemeClr val="tx1"/>
              </a:solidFill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</a:rPr>
              <a:t>2º CIRS Búzios 09.10.2025</a:t>
            </a:r>
          </a:p>
        </p:txBody>
      </p:sp>
    </p:spTree>
    <p:extLst>
      <p:ext uri="{BB962C8B-B14F-4D97-AF65-F5344CB8AC3E}">
        <p14:creationId xmlns:p14="http://schemas.microsoft.com/office/powerpoint/2010/main" val="83227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/>
              <a:t>obrigado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i="1" dirty="0"/>
              <a:t>rodrigo@mascarenhasadv.adv.br</a:t>
            </a:r>
          </a:p>
        </p:txBody>
      </p:sp>
    </p:spTree>
    <p:extLst>
      <p:ext uri="{BB962C8B-B14F-4D97-AF65-F5344CB8AC3E}">
        <p14:creationId xmlns:p14="http://schemas.microsoft.com/office/powerpoint/2010/main" val="76969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34D79-3FE5-95C4-B0A6-08B6B11D3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pt-BR" sz="2400" dirty="0"/>
              <a:t>Que Segurança jurídica?</a:t>
            </a:r>
            <a:br>
              <a:rPr lang="pt-BR" sz="2400" dirty="0"/>
            </a:br>
            <a:r>
              <a:rPr lang="pt-BR" sz="2400" dirty="0"/>
              <a:t>Ou melhor: </a:t>
            </a:r>
            <a:r>
              <a:rPr lang="pt-BR" sz="2400" i="1" u="sng" dirty="0"/>
              <a:t>de onde vem</a:t>
            </a:r>
            <a:r>
              <a:rPr lang="pt-BR" sz="2400" i="1" dirty="0"/>
              <a:t> a insegurança</a:t>
            </a:r>
            <a:r>
              <a:rPr lang="pt-BR" sz="2400" dirty="0"/>
              <a:t>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39FE0F-3E85-3CD3-0E98-3800199E45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3776" y="1268760"/>
            <a:ext cx="7467600" cy="5061176"/>
          </a:xfrm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Falta de clareza </a:t>
            </a:r>
            <a:r>
              <a:rPr lang="pt-BR" i="1" dirty="0"/>
              <a:t>sobre</a:t>
            </a:r>
            <a:r>
              <a:rPr lang="pt-BR" dirty="0"/>
              <a:t> </a:t>
            </a:r>
            <a:r>
              <a:rPr lang="pt-BR" b="1" u="sng" dirty="0"/>
              <a:t>quem</a:t>
            </a:r>
            <a:r>
              <a:rPr lang="pt-BR" dirty="0"/>
              <a:t> dita as regras.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Falta de clareza sobre a “natureza” ou a juridicidade/vinculação </a:t>
            </a:r>
            <a:r>
              <a:rPr lang="pt-BR" b="1" dirty="0"/>
              <a:t>das </a:t>
            </a:r>
            <a:r>
              <a:rPr lang="pt-BR" b="1" u="sng" dirty="0"/>
              <a:t>próprias</a:t>
            </a:r>
            <a:r>
              <a:rPr lang="pt-BR" b="1" dirty="0"/>
              <a:t> </a:t>
            </a:r>
            <a:r>
              <a:rPr lang="pt-BR" b="1" i="1" u="sng" dirty="0"/>
              <a:t>regras</a:t>
            </a:r>
          </a:p>
          <a:p>
            <a:pPr marL="0" indent="0">
              <a:buNone/>
            </a:pPr>
            <a:endParaRPr lang="pt-BR" b="1" i="1" u="sng" dirty="0"/>
          </a:p>
          <a:p>
            <a:r>
              <a:rPr lang="pt-BR" dirty="0"/>
              <a:t>Falta de clareza </a:t>
            </a:r>
            <a:r>
              <a:rPr lang="pt-BR" b="1" dirty="0"/>
              <a:t>das </a:t>
            </a:r>
            <a:r>
              <a:rPr lang="pt-BR" b="1" u="sng" dirty="0"/>
              <a:t>próprias</a:t>
            </a:r>
            <a:r>
              <a:rPr lang="pt-BR" b="1" dirty="0"/>
              <a:t> </a:t>
            </a:r>
            <a:r>
              <a:rPr lang="pt-BR" b="1" i="1" u="sng" dirty="0"/>
              <a:t>regras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r>
              <a:rPr lang="pt-BR" dirty="0"/>
              <a:t>Fraqueza institucional </a:t>
            </a:r>
            <a:r>
              <a:rPr lang="pt-BR" b="1" u="sng" dirty="0"/>
              <a:t>de</a:t>
            </a:r>
            <a:r>
              <a:rPr lang="pt-BR" dirty="0"/>
              <a:t> quem dita as regras ou de quem toma decisões (o risco populista). </a:t>
            </a:r>
          </a:p>
        </p:txBody>
      </p:sp>
    </p:spTree>
    <p:extLst>
      <p:ext uri="{BB962C8B-B14F-4D97-AF65-F5344CB8AC3E}">
        <p14:creationId xmlns:p14="http://schemas.microsoft.com/office/powerpoint/2010/main" val="131824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BC55AE-4910-81A9-2364-A6A7DB201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562074"/>
          </a:xfrm>
        </p:spPr>
        <p:txBody>
          <a:bodyPr>
            <a:normAutofit fontScale="90000"/>
          </a:bodyPr>
          <a:lstStyle/>
          <a:p>
            <a:r>
              <a:rPr lang="pt-BR" dirty="0"/>
              <a:t>A questão primordial: </a:t>
            </a:r>
            <a:r>
              <a:rPr lang="pt-BR" i="1" dirty="0"/>
              <a:t>quem</a:t>
            </a:r>
            <a:r>
              <a:rPr lang="pt-BR" dirty="0"/>
              <a:t> dita as regras?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ECD3A0-3943-9E95-6F07-9F065DDC45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3184" y="980728"/>
            <a:ext cx="7787208" cy="54932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Tradicionalmente, </a:t>
            </a:r>
            <a:r>
              <a:rPr lang="pt-BR" i="1" dirty="0"/>
              <a:t>em matéria de serviços públicos,</a:t>
            </a:r>
            <a:r>
              <a:rPr lang="pt-BR" dirty="0"/>
              <a:t> quem dita as regras é o titular do serviço.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Na falta de clareza da Constituição Federal, o STF, infelizmente, levou 15 anos para decidir a questão (na ADI 1.842-RJ) o que levou a um período de “super” “insegurança jurídica”.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Durante este período a União, </a:t>
            </a:r>
            <a:r>
              <a:rPr lang="pt-BR" i="1" dirty="0"/>
              <a:t>que jamais foi a titular dos serviços</a:t>
            </a:r>
            <a:r>
              <a:rPr lang="pt-BR" dirty="0"/>
              <a:t>, resolveu ditar regras: veio a Lei 11.445/07.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Finalmente o STF diz quem são os titulares (municípios ou regiões metropolitanas conforme o caso) e então ...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A União resolveu ditar “mais” regras e de criar sua agência reguladora... Lei 14.026/20 </a:t>
            </a:r>
          </a:p>
        </p:txBody>
      </p:sp>
    </p:spTree>
    <p:extLst>
      <p:ext uri="{BB962C8B-B14F-4D97-AF65-F5344CB8AC3E}">
        <p14:creationId xmlns:p14="http://schemas.microsoft.com/office/powerpoint/2010/main" val="245795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458200" cy="900336"/>
          </a:xfrm>
        </p:spPr>
        <p:txBody>
          <a:bodyPr>
            <a:noAutofit/>
          </a:bodyPr>
          <a:lstStyle/>
          <a:p>
            <a:pPr algn="ctr"/>
            <a:r>
              <a:rPr lang="pt-BR" sz="2600" dirty="0"/>
              <a:t>A validação do modelo pelo STF na </a:t>
            </a:r>
            <a:r>
              <a:rPr lang="pt-BR" sz="2600" dirty="0" err="1"/>
              <a:t>adin</a:t>
            </a:r>
            <a:r>
              <a:rPr lang="pt-BR" sz="2600" dirty="0"/>
              <a:t> 6492 ... </a:t>
            </a:r>
            <a:br>
              <a:rPr lang="pt-BR" sz="2600" dirty="0"/>
            </a:br>
            <a:r>
              <a:rPr lang="pt-BR" sz="2600" i="1" dirty="0"/>
              <a:t>e os seus riscos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7992888" cy="56528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200" dirty="0"/>
              <a:t>“</a:t>
            </a:r>
            <a:r>
              <a:rPr lang="pt-BR" sz="2200" u="sng" dirty="0"/>
              <a:t>os âmbitos de</a:t>
            </a:r>
            <a:r>
              <a:rPr lang="pt-BR" sz="2200" dirty="0"/>
              <a:t> </a:t>
            </a:r>
            <a:r>
              <a:rPr lang="pt-BR" sz="2200" b="1" u="sng" dirty="0"/>
              <a:t>planejamento</a:t>
            </a:r>
            <a:r>
              <a:rPr lang="pt-BR" sz="2200" dirty="0"/>
              <a:t> </a:t>
            </a:r>
            <a:r>
              <a:rPr lang="pt-BR" sz="2200" u="sng" dirty="0"/>
              <a:t>e</a:t>
            </a:r>
            <a:r>
              <a:rPr lang="pt-BR" sz="2200" dirty="0"/>
              <a:t> de </a:t>
            </a:r>
            <a:r>
              <a:rPr lang="pt-BR" sz="2200" b="1" u="sng" dirty="0"/>
              <a:t>execução</a:t>
            </a:r>
            <a:r>
              <a:rPr lang="pt-BR" sz="2200" dirty="0"/>
              <a:t> </a:t>
            </a:r>
            <a:r>
              <a:rPr lang="pt-BR" sz="2200" u="sng" dirty="0"/>
              <a:t>dos serviços</a:t>
            </a:r>
            <a:r>
              <a:rPr lang="pt-BR" sz="2200" dirty="0"/>
              <a:t> públicos </a:t>
            </a:r>
            <a:r>
              <a:rPr lang="pt-BR" sz="2200" u="sng" dirty="0"/>
              <a:t>de saneamento básico são regidos por fundamentos </a:t>
            </a:r>
            <a:r>
              <a:rPr lang="pt-BR" sz="2200" b="0" i="0" u="sng" strike="noStrike" baseline="0" dirty="0">
                <a:latin typeface="PalatinoLinotype-Roman"/>
              </a:rPr>
              <a:t>constitucionais de competência distintos</a:t>
            </a:r>
            <a:r>
              <a:rPr lang="pt-BR" sz="2200" b="0" i="0" u="none" strike="noStrike" baseline="0" dirty="0">
                <a:latin typeface="PalatinoLinotype-Roman"/>
              </a:rPr>
              <a:t>....premissa estruturante para a fixação da tese a ser apresentada neste julgamento”. </a:t>
            </a:r>
            <a:r>
              <a:rPr lang="pt-BR" sz="2200" dirty="0"/>
              <a:t> (Voto do Rel. Min Fux, p. 18-19; 23-24 do acórdão)</a:t>
            </a:r>
          </a:p>
          <a:p>
            <a:pPr marL="0" indent="0" algn="just">
              <a:buNone/>
            </a:pPr>
            <a:endParaRPr lang="pt-BR" sz="2200" dirty="0"/>
          </a:p>
          <a:p>
            <a:pPr marL="0" indent="0" algn="just">
              <a:buNone/>
            </a:pPr>
            <a:r>
              <a:rPr lang="pt-BR" sz="2200" dirty="0"/>
              <a:t>“Admitida a validade de normas gerais sobre saneamento básico em sede de legislação federal – o que ocorre desde sempre e tem expressa previsão constitucional” (Voto do Min A. de Moraes p. 151 do acórdão).</a:t>
            </a:r>
          </a:p>
          <a:p>
            <a:pPr marL="0" indent="0" algn="just">
              <a:buNone/>
            </a:pPr>
            <a:endParaRPr lang="pt-BR" sz="2200" dirty="0"/>
          </a:p>
          <a:p>
            <a:pPr marL="0" indent="0" algn="ctr">
              <a:buNone/>
            </a:pPr>
            <a:r>
              <a:rPr lang="pt-BR" sz="2200" dirty="0"/>
              <a:t>Dois riscos:</a:t>
            </a:r>
          </a:p>
          <a:p>
            <a:pPr marL="0" indent="0" algn="just">
              <a:buNone/>
            </a:pPr>
            <a:r>
              <a:rPr lang="pt-BR" sz="2200" dirty="0"/>
              <a:t>a premissa </a:t>
            </a:r>
            <a:r>
              <a:rPr lang="pt-BR" sz="2200" u="sng" dirty="0"/>
              <a:t>política</a:t>
            </a:r>
            <a:r>
              <a:rPr lang="pt-BR" sz="2200" dirty="0"/>
              <a:t> de que o modelo vai dar certo.</a:t>
            </a:r>
          </a:p>
          <a:p>
            <a:pPr marL="0" indent="0" algn="just">
              <a:buNone/>
            </a:pPr>
            <a:r>
              <a:rPr lang="pt-BR" sz="2200" dirty="0"/>
              <a:t>Os exageros da ANA (já que o STF deu o sinal verde ... “ninguém me segura”)</a:t>
            </a:r>
          </a:p>
          <a:p>
            <a:pPr marL="0" indent="0" algn="just">
              <a:buNone/>
            </a:pPr>
            <a:endParaRPr lang="pt-BR" sz="2200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3915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AFB45-4F43-F136-440C-C4985EFEC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pt-BR" sz="2400" dirty="0"/>
              <a:t>Ainda sobre quem dita as regras:</a:t>
            </a:r>
            <a:br>
              <a:rPr lang="pt-BR" sz="2400" dirty="0"/>
            </a:br>
            <a:r>
              <a:rPr lang="pt-BR" sz="2400" dirty="0"/>
              <a:t>a questão da prestação regionalizada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C94264-1A93-6C70-50D7-C79808DA1F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7920880" cy="5602634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REGIÃO METROPOLITANA, aglomeração urbana ou MICRORREGIÃO: ... instituída pelos Estados ... de acordo com o § 3º do art. 25 da Constituição Federal, composta de agrupamento de Municípios limítrofes;</a:t>
            </a:r>
          </a:p>
          <a:p>
            <a:pPr marL="0" indent="0" algn="just">
              <a:buNone/>
            </a:pPr>
            <a:r>
              <a:rPr lang="pt-BR" sz="2000" dirty="0"/>
              <a:t>      </a:t>
            </a:r>
          </a:p>
          <a:p>
            <a:pPr algn="just"/>
            <a:r>
              <a:rPr lang="pt-BR" sz="2000" dirty="0"/>
              <a:t>UNIDADE REGIONAL DE SANEAMENTO BÁSICO: unidade instituída </a:t>
            </a:r>
            <a:r>
              <a:rPr lang="pt-BR" sz="2000" i="1" dirty="0"/>
              <a:t>pelos Estados mediante lei ordinária</a:t>
            </a:r>
            <a:r>
              <a:rPr lang="pt-BR" sz="2000" dirty="0"/>
              <a:t>, constituída pelo agrupamento de Municípios não necessariamente limítrofes, para atender adequadamente às exigências de higiene e saúde pública, ou para dar viabilidade econômica e técnica aos Municípios menos favorecidos;</a:t>
            </a:r>
          </a:p>
          <a:p>
            <a:pPr marL="0" indent="0" algn="just">
              <a:buNone/>
            </a:pPr>
            <a:r>
              <a:rPr lang="pt-BR" sz="2000" dirty="0"/>
              <a:t>          </a:t>
            </a:r>
          </a:p>
          <a:p>
            <a:pPr algn="just"/>
            <a:r>
              <a:rPr lang="pt-BR" sz="2000" dirty="0"/>
              <a:t>BLOCO DE REFERÊNCIA.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i="1" dirty="0"/>
              <a:t>E as microrregiões que abrangem um Estado inteiro?</a:t>
            </a:r>
          </a:p>
        </p:txBody>
      </p:sp>
    </p:spTree>
    <p:extLst>
      <p:ext uri="{BB962C8B-B14F-4D97-AF65-F5344CB8AC3E}">
        <p14:creationId xmlns:p14="http://schemas.microsoft.com/office/powerpoint/2010/main" val="132555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1B636-5B72-A7B9-D24A-4DFE975E7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pt-BR" sz="2500" dirty="0"/>
              <a:t>Falta de clareza sobre a natureza das regras: </a:t>
            </a:r>
            <a:br>
              <a:rPr lang="pt-BR" sz="2500" dirty="0"/>
            </a:br>
            <a:r>
              <a:rPr lang="pt-BR" sz="2500" dirty="0"/>
              <a:t>O que são “normas de referência”?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C8B2F5-2011-D144-89C0-A70500A132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91264" cy="498916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Art. 4º-A A ANA instituirá </a:t>
            </a:r>
            <a:r>
              <a:rPr lang="pt-BR" dirty="0">
                <a:solidFill>
                  <a:srgbClr val="FF0000"/>
                </a:solidFill>
              </a:rPr>
              <a:t>normas de referência </a:t>
            </a:r>
            <a:r>
              <a:rPr lang="pt-BR" u="sng" dirty="0"/>
              <a:t>para a regulação dos serviços</a:t>
            </a:r>
            <a:r>
              <a:rPr lang="pt-BR" dirty="0"/>
              <a:t> públicos de saneamento básico </a:t>
            </a:r>
            <a:r>
              <a:rPr lang="pt-BR" u="sng" dirty="0"/>
              <a:t>por seus titulares e suas entidades reguladoras</a:t>
            </a:r>
            <a:r>
              <a:rPr lang="pt-BR" dirty="0"/>
              <a:t> e fiscalizadoras, observadas as diretrizes para a função de regulação estabelecidas na Lei nº 11.445.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Normas que, formalmente, não tem nenhuma vinculação jurídica imediata. Não são “imediatamente” aplicáveis. Dependem de sua incorporação por uma norma do titular ou da agência reguladora local.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Parecidas mas ... diferentes das “Diretivas” do direito europeu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670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FEDE4-3578-A10E-F7DB-B0984F8C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7787208" cy="792088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O “estímulo” à observância das normas de referência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A05351-E768-6884-FE8B-9089CCF938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064896" cy="549322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Art. 50 (LSB).  </a:t>
            </a:r>
            <a:r>
              <a:rPr lang="pt-BR" b="1" u="sng" dirty="0"/>
              <a:t>A alocação de recursos públicos federais</a:t>
            </a:r>
            <a:r>
              <a:rPr lang="pt-BR" dirty="0"/>
              <a:t> ...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serão</a:t>
            </a:r>
            <a:r>
              <a:rPr lang="pt-BR" dirty="0"/>
              <a:t> ... </a:t>
            </a:r>
            <a:r>
              <a:rPr lang="pt-BR" b="1" dirty="0"/>
              <a:t>condicionados</a:t>
            </a:r>
            <a:r>
              <a:rPr lang="pt-BR" dirty="0"/>
              <a:t>: (...)</a:t>
            </a:r>
          </a:p>
          <a:p>
            <a:pPr marL="0" indent="0" algn="just">
              <a:buNone/>
            </a:pPr>
            <a:endParaRPr lang="pt-BR" dirty="0"/>
          </a:p>
          <a:p>
            <a:pPr marL="365760" lvl="1" indent="0" algn="just">
              <a:buNone/>
            </a:pPr>
            <a:r>
              <a:rPr lang="pt-BR" dirty="0"/>
              <a:t>III - </a:t>
            </a:r>
            <a:r>
              <a:rPr lang="pt-BR" i="1" u="sng" dirty="0"/>
              <a:t>à observância das normas de referência </a:t>
            </a:r>
            <a:r>
              <a:rPr lang="pt-BR" dirty="0"/>
              <a:t>para a regulação da prestação dos serviços públicos de saneamento básico expedidas pela ANA; </a:t>
            </a:r>
          </a:p>
          <a:p>
            <a:pPr marL="365760" lvl="1" indent="0" algn="just">
              <a:buNone/>
            </a:pPr>
            <a:endParaRPr lang="pt-BR" dirty="0"/>
          </a:p>
          <a:p>
            <a:pPr algn="just"/>
            <a:r>
              <a:rPr lang="pt-BR" dirty="0"/>
              <a:t>Art. 4º-B. </a:t>
            </a:r>
            <a:r>
              <a:rPr lang="pt-BR" b="1" u="sng" dirty="0"/>
              <a:t>A ANA manterá </a:t>
            </a:r>
            <a:r>
              <a:rPr lang="pt-BR" dirty="0"/>
              <a:t>..., em seu sítio eletrônico,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relação das entidades reguladoras e fiscalizadoras </a:t>
            </a:r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adotam as normas de referência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/>
              <a:t>nacionais ..., </a:t>
            </a:r>
            <a:r>
              <a:rPr lang="pt-BR" b="1" dirty="0"/>
              <a:t>com vistas a viabilizar o acesso aos recursos públicos federais ...</a:t>
            </a:r>
            <a:r>
              <a:rPr lang="pt-BR" dirty="0"/>
              <a:t>.  </a:t>
            </a:r>
          </a:p>
          <a:p>
            <a:pPr marL="365760" lvl="1" indent="0" algn="just">
              <a:buNone/>
            </a:pPr>
            <a:r>
              <a:rPr lang="pt-BR" dirty="0"/>
              <a:t>§ 1º </a:t>
            </a:r>
            <a:r>
              <a:rPr lang="pt-BR" b="1" dirty="0"/>
              <a:t>A ANA disciplinará</a:t>
            </a:r>
            <a:r>
              <a:rPr lang="pt-BR" dirty="0"/>
              <a:t>, ... </a:t>
            </a:r>
            <a:r>
              <a:rPr lang="pt-BR" u="sng" dirty="0"/>
              <a:t>os requisitos ... a serem observados pelas entidades encarregadas da regulação</a:t>
            </a:r>
            <a:r>
              <a:rPr lang="pt-BR" dirty="0"/>
              <a:t> ...,</a:t>
            </a:r>
            <a:r>
              <a:rPr lang="pt-BR" b="1" u="sng" dirty="0"/>
              <a:t>para a comprovação da adoção das normas regulatórias de referência</a:t>
            </a:r>
            <a:r>
              <a:rPr lang="pt-BR" dirty="0"/>
              <a:t>, </a:t>
            </a:r>
            <a:r>
              <a:rPr lang="pt-BR" b="1" u="sng" dirty="0"/>
              <a:t>que poderá ser gradual</a:t>
            </a:r>
            <a:r>
              <a:rPr lang="pt-BR" dirty="0"/>
              <a:t>, .... </a:t>
            </a:r>
          </a:p>
          <a:p>
            <a:pPr marL="365760" lvl="1" indent="0" algn="just">
              <a:buNone/>
            </a:pPr>
            <a:r>
              <a:rPr lang="pt-BR" dirty="0"/>
              <a:t>§ 2º A verificação da adoção das normas de referência nacionais ... ocorrerá periodicamente e será obrigatória no momento da contratação dos financiamentos com recursos da União ou com recursos geridos ou operados por órgãos ou entidades da administração pública federal.</a:t>
            </a:r>
          </a:p>
          <a:p>
            <a:pPr marL="0" indent="0" algn="just">
              <a:buNone/>
            </a:pPr>
            <a:endParaRPr lang="pt-BR" dirty="0"/>
          </a:p>
          <a:p>
            <a:pPr marL="365760" lvl="1" indent="0" algn="just">
              <a:buNone/>
            </a:pPr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344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C9072-D29B-BA19-EE7A-C2213FC35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/>
          </a:bodyPr>
          <a:lstStyle/>
          <a:p>
            <a:r>
              <a:rPr lang="pt-BR" dirty="0"/>
              <a:t>Falta de clareza das próprias regras</a:t>
            </a:r>
            <a:br>
              <a:rPr lang="pt-BR" dirty="0"/>
            </a:br>
            <a:r>
              <a:rPr lang="pt-BR" dirty="0"/>
              <a:t>(terreno “tradicional” dos juristas)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21C60B-3077-16C1-C281-7832D12D97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003232" cy="4989168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Mas os exemplos não faltam ...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Vejamos o tema da obrigação de conexão ás redes: 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Art. 5o  Não constitui serviço público a ação de saneamento executada por meio de </a:t>
            </a:r>
            <a:r>
              <a:rPr lang="pt-BR" u="sng" dirty="0"/>
              <a:t>soluções individuais</a:t>
            </a:r>
            <a:r>
              <a:rPr lang="pt-BR" dirty="0"/>
              <a:t>, </a:t>
            </a:r>
            <a:r>
              <a:rPr lang="pt-BR" i="1" dirty="0"/>
              <a:t>desde que o usuário não dependa de terceiros para operar os serviços</a:t>
            </a:r>
            <a:r>
              <a:rPr lang="pt-BR" dirty="0"/>
              <a:t>, bem como as ações e serviços de saneamento básico de responsabilidade privada, incluindo o manejo de resíduos de responsabilidade do gerador.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Art. 45 § 11. As edificações para uso não residencial ou condomínios regidos pela Lei nº 4.591/1964, poderão utilizar-se de fontes e métodos alternativos de abastecimento de água, incluindo águas subterrâneas, de </a:t>
            </a:r>
            <a:r>
              <a:rPr lang="pt-BR" dirty="0" err="1"/>
              <a:t>reúso</a:t>
            </a:r>
            <a:r>
              <a:rPr lang="pt-BR" dirty="0"/>
              <a:t> ou pluviais, desde que autorizados pelo órgão gestor competente e que promovam o pagamento pelo uso de recursos hídricos, quando devido.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504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CBCF9-82F4-6B4B-9981-39A4DC0C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 fontScale="90000"/>
          </a:bodyPr>
          <a:lstStyle/>
          <a:p>
            <a:r>
              <a:rPr lang="pt-BR" dirty="0"/>
              <a:t>Fraqueza institucional de quem dita as regras ou de quem toma decisões (o risco populista).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4AC443-15FF-BB4E-1255-CD7C4ADC47B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questão das agências reguladoras e da governança da região metropolitana.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Seria o legislador federal “menos populista”?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E a Lei da Tarifa Social de Água e Esgoto em âmbito nacional (Lei nº 14.898/24)?</a:t>
            </a:r>
          </a:p>
          <a:p>
            <a:pPr marL="365760" lvl="1" indent="0" algn="just">
              <a:buNone/>
            </a:pPr>
            <a:r>
              <a:rPr lang="pt-BR" dirty="0"/>
              <a:t>Art. 2º A Tarifa Social de Água e Esgoto deverá incluir os usuários com renda per capita de até 1/2 (meio) salário-mínimo que se enquadrem em um dos seguintes critérios:...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6683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1503</TotalTime>
  <Words>984</Words>
  <Application>Microsoft Office PowerPoint</Application>
  <PresentationFormat>Apresentação na tela (4:3)</PresentationFormat>
  <Paragraphs>76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PalatinoLinotype-Roman</vt:lpstr>
      <vt:lpstr>Wingdings</vt:lpstr>
      <vt:lpstr>Wingdings 2</vt:lpstr>
      <vt:lpstr>Oriel</vt:lpstr>
      <vt:lpstr>Superando os Desafios da Universalização  no Saneamento básico:  A questão da segurança jurídica </vt:lpstr>
      <vt:lpstr>Que Segurança jurídica? Ou melhor: de onde vem a insegurança?</vt:lpstr>
      <vt:lpstr>A questão primordial: quem dita as regras?</vt:lpstr>
      <vt:lpstr>A validação do modelo pelo STF na adin 6492 ...  e os seus riscos</vt:lpstr>
      <vt:lpstr>Ainda sobre quem dita as regras: a questão da prestação regionalizada</vt:lpstr>
      <vt:lpstr>Falta de clareza sobre a natureza das regras:  O que são “normas de referência”? </vt:lpstr>
      <vt:lpstr>O “estímulo” à observância das normas de referência</vt:lpstr>
      <vt:lpstr>Falta de clareza das próprias regras (terreno “tradicional” dos juristas) </vt:lpstr>
      <vt:lpstr>Fraqueza institucional de quem dita as regras ou de quem toma decisões (o risco populista).  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Constituição, Saneamento Básico e (in)Segurança Jurídica</dc:title>
  <dc:creator>RMASCARENHAS</dc:creator>
  <cp:lastModifiedBy>Rodrigo</cp:lastModifiedBy>
  <cp:revision>54</cp:revision>
  <dcterms:created xsi:type="dcterms:W3CDTF">2013-12-04T23:10:16Z</dcterms:created>
  <dcterms:modified xsi:type="dcterms:W3CDTF">2025-10-03T16:42:55Z</dcterms:modified>
</cp:coreProperties>
</file>